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0" r:id="rId2"/>
    <p:sldId id="271" r:id="rId3"/>
    <p:sldId id="272" r:id="rId4"/>
    <p:sldId id="269" r:id="rId5"/>
    <p:sldId id="258" r:id="rId6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44546A"/>
    <a:srgbClr val="6298C8"/>
    <a:srgbClr val="3A7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638B2-3FB7-4829-9C5D-962C026B557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6BF427-69C3-4C25-B025-C9FC714646B2}">
      <dgm:prSet phldrT="[Текст]"/>
      <dgm:spPr/>
      <dgm:t>
        <a:bodyPr/>
        <a:lstStyle/>
        <a:p>
          <a:r>
            <a:rPr lang="en-US" dirty="0" smtClean="0"/>
            <a:t>Sprint1</a:t>
          </a:r>
          <a:endParaRPr lang="ru-RU" dirty="0"/>
        </a:p>
      </dgm:t>
    </dgm:pt>
    <dgm:pt modelId="{8FCDC107-0AB4-455B-B4AF-E917DEEADCB3}" type="parTrans" cxnId="{FD407A5D-1C75-4F2D-A029-86706C4FE5F5}">
      <dgm:prSet/>
      <dgm:spPr/>
      <dgm:t>
        <a:bodyPr/>
        <a:lstStyle/>
        <a:p>
          <a:endParaRPr lang="ru-RU"/>
        </a:p>
      </dgm:t>
    </dgm:pt>
    <dgm:pt modelId="{76725A3C-216A-40A0-9CB9-3B930E0DAD05}" type="sibTrans" cxnId="{FD407A5D-1C75-4F2D-A029-86706C4FE5F5}">
      <dgm:prSet/>
      <dgm:spPr/>
      <dgm:t>
        <a:bodyPr/>
        <a:lstStyle/>
        <a:p>
          <a:endParaRPr lang="ru-RU"/>
        </a:p>
      </dgm:t>
    </dgm:pt>
    <dgm:pt modelId="{66CDBB2D-45A2-4009-A971-4EE1F712B057}">
      <dgm:prSet phldrT="[Текст]"/>
      <dgm:spPr/>
      <dgm:t>
        <a:bodyPr/>
        <a:lstStyle/>
        <a:p>
          <a:r>
            <a:rPr lang="en-US" dirty="0" smtClean="0"/>
            <a:t>Sprint2</a:t>
          </a:r>
          <a:endParaRPr lang="ru-RU" dirty="0"/>
        </a:p>
      </dgm:t>
    </dgm:pt>
    <dgm:pt modelId="{F0ACCA72-334A-4991-ADFF-EA051C09FAD5}" type="parTrans" cxnId="{88592056-1EEF-412C-98E2-44C59DE179C9}">
      <dgm:prSet/>
      <dgm:spPr/>
      <dgm:t>
        <a:bodyPr/>
        <a:lstStyle/>
        <a:p>
          <a:endParaRPr lang="ru-RU"/>
        </a:p>
      </dgm:t>
    </dgm:pt>
    <dgm:pt modelId="{0D961C3E-79AD-47D8-B03B-09D5F08DC343}" type="sibTrans" cxnId="{88592056-1EEF-412C-98E2-44C59DE179C9}">
      <dgm:prSet/>
      <dgm:spPr/>
      <dgm:t>
        <a:bodyPr/>
        <a:lstStyle/>
        <a:p>
          <a:endParaRPr lang="ru-RU"/>
        </a:p>
      </dgm:t>
    </dgm:pt>
    <dgm:pt modelId="{D00A87B0-C309-45C5-B104-0B753B13C8D4}">
      <dgm:prSet phldrT="[Текст]"/>
      <dgm:spPr/>
      <dgm:t>
        <a:bodyPr/>
        <a:lstStyle/>
        <a:p>
          <a:r>
            <a:rPr lang="en-US" dirty="0" err="1" smtClean="0"/>
            <a:t>SprintN</a:t>
          </a:r>
          <a:endParaRPr lang="ru-RU" dirty="0"/>
        </a:p>
      </dgm:t>
    </dgm:pt>
    <dgm:pt modelId="{4CFB1E5E-136B-47AF-BCAB-626CE6FC41E7}" type="parTrans" cxnId="{8A876521-B7DA-4594-AA10-193207132821}">
      <dgm:prSet/>
      <dgm:spPr/>
      <dgm:t>
        <a:bodyPr/>
        <a:lstStyle/>
        <a:p>
          <a:endParaRPr lang="ru-RU"/>
        </a:p>
      </dgm:t>
    </dgm:pt>
    <dgm:pt modelId="{E1EA10CD-7BBA-4227-A832-B3876420D0D0}" type="sibTrans" cxnId="{8A876521-B7DA-4594-AA10-193207132821}">
      <dgm:prSet/>
      <dgm:spPr/>
      <dgm:t>
        <a:bodyPr/>
        <a:lstStyle/>
        <a:p>
          <a:endParaRPr lang="ru-RU"/>
        </a:p>
      </dgm:t>
    </dgm:pt>
    <dgm:pt modelId="{1E37BB61-534C-4332-8E66-EA27B8A82CC5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E509DF2-EC33-4266-BB28-322E7D62B785}" type="sibTrans" cxnId="{3C331023-FC0D-478F-9F4B-0B43EDEF337C}">
      <dgm:prSet/>
      <dgm:spPr/>
      <dgm:t>
        <a:bodyPr/>
        <a:lstStyle/>
        <a:p>
          <a:endParaRPr lang="ru-RU"/>
        </a:p>
      </dgm:t>
    </dgm:pt>
    <dgm:pt modelId="{77A50681-3B67-4689-8C05-639485413A6B}" type="parTrans" cxnId="{3C331023-FC0D-478F-9F4B-0B43EDEF337C}">
      <dgm:prSet/>
      <dgm:spPr/>
      <dgm:t>
        <a:bodyPr/>
        <a:lstStyle/>
        <a:p>
          <a:endParaRPr lang="ru-RU"/>
        </a:p>
      </dgm:t>
    </dgm:pt>
    <dgm:pt modelId="{77E182D2-8F0C-4CF9-B373-5543409A0253}" type="pres">
      <dgm:prSet presAssocID="{5DA638B2-3FB7-4829-9C5D-962C026B55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2AD92-ACE1-4D82-83D9-B5D550A100CE}" type="pres">
      <dgm:prSet presAssocID="{5DA638B2-3FB7-4829-9C5D-962C026B5578}" presName="ellipse" presStyleLbl="trBgShp" presStyleIdx="0" presStyleCnt="1"/>
      <dgm:spPr/>
    </dgm:pt>
    <dgm:pt modelId="{1A42D47C-1743-418B-9B23-12A78F148580}" type="pres">
      <dgm:prSet presAssocID="{5DA638B2-3FB7-4829-9C5D-962C026B5578}" presName="arrow1" presStyleLbl="fgShp" presStyleIdx="0" presStyleCnt="1"/>
      <dgm:spPr/>
    </dgm:pt>
    <dgm:pt modelId="{9335E0B9-ED02-4D21-B055-581C6989088D}" type="pres">
      <dgm:prSet presAssocID="{5DA638B2-3FB7-4829-9C5D-962C026B557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B98D7-3041-497C-AC9D-353BCB8EF079}" type="pres">
      <dgm:prSet presAssocID="{66CDBB2D-45A2-4009-A971-4EE1F712B05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D5DD-D972-4A1C-ABB4-51425594E75D}" type="pres">
      <dgm:prSet presAssocID="{D00A87B0-C309-45C5-B104-0B753B13C8D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5AD9D-8EDA-46DC-A1B2-DBC404A63F58}" type="pres">
      <dgm:prSet presAssocID="{1E37BB61-534C-4332-8E66-EA27B8A82CC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301C6-259A-43C7-A7F6-A5BC4F95066D}" type="pres">
      <dgm:prSet presAssocID="{5DA638B2-3FB7-4829-9C5D-962C026B5578}" presName="funnel" presStyleLbl="trAlignAcc1" presStyleIdx="0" presStyleCnt="1"/>
      <dgm:spPr/>
    </dgm:pt>
  </dgm:ptLst>
  <dgm:cxnLst>
    <dgm:cxn modelId="{1728CBAF-95A3-4DDD-A765-B9C1C6E17C4C}" type="presOf" srcId="{66CDBB2D-45A2-4009-A971-4EE1F712B057}" destId="{7D88D5DD-D972-4A1C-ABB4-51425594E75D}" srcOrd="0" destOrd="0" presId="urn:microsoft.com/office/officeart/2005/8/layout/funnel1"/>
    <dgm:cxn modelId="{5C8590C3-C1B7-4AE1-AC26-50598753401C}" type="presOf" srcId="{D00A87B0-C309-45C5-B104-0B753B13C8D4}" destId="{764B98D7-3041-497C-AC9D-353BCB8EF079}" srcOrd="0" destOrd="0" presId="urn:microsoft.com/office/officeart/2005/8/layout/funnel1"/>
    <dgm:cxn modelId="{984C2DEC-4384-4CF0-870C-C9F694B67BC4}" type="presOf" srcId="{1E37BB61-534C-4332-8E66-EA27B8A82CC5}" destId="{9335E0B9-ED02-4D21-B055-581C6989088D}" srcOrd="0" destOrd="0" presId="urn:microsoft.com/office/officeart/2005/8/layout/funnel1"/>
    <dgm:cxn modelId="{EC9B6109-36A7-4357-8827-C8C3418178EF}" type="presOf" srcId="{5DA638B2-3FB7-4829-9C5D-962C026B5578}" destId="{77E182D2-8F0C-4CF9-B373-5543409A0253}" srcOrd="0" destOrd="0" presId="urn:microsoft.com/office/officeart/2005/8/layout/funnel1"/>
    <dgm:cxn modelId="{F28EF2E6-9A62-4866-A75C-0380251A2FD3}" type="presOf" srcId="{316BF427-69C3-4C25-B025-C9FC714646B2}" destId="{2CD5AD9D-8EDA-46DC-A1B2-DBC404A63F58}" srcOrd="0" destOrd="0" presId="urn:microsoft.com/office/officeart/2005/8/layout/funnel1"/>
    <dgm:cxn modelId="{FD407A5D-1C75-4F2D-A029-86706C4FE5F5}" srcId="{5DA638B2-3FB7-4829-9C5D-962C026B5578}" destId="{316BF427-69C3-4C25-B025-C9FC714646B2}" srcOrd="0" destOrd="0" parTransId="{8FCDC107-0AB4-455B-B4AF-E917DEEADCB3}" sibTransId="{76725A3C-216A-40A0-9CB9-3B930E0DAD05}"/>
    <dgm:cxn modelId="{88592056-1EEF-412C-98E2-44C59DE179C9}" srcId="{5DA638B2-3FB7-4829-9C5D-962C026B5578}" destId="{66CDBB2D-45A2-4009-A971-4EE1F712B057}" srcOrd="1" destOrd="0" parTransId="{F0ACCA72-334A-4991-ADFF-EA051C09FAD5}" sibTransId="{0D961C3E-79AD-47D8-B03B-09D5F08DC343}"/>
    <dgm:cxn modelId="{3C331023-FC0D-478F-9F4B-0B43EDEF337C}" srcId="{5DA638B2-3FB7-4829-9C5D-962C026B5578}" destId="{1E37BB61-534C-4332-8E66-EA27B8A82CC5}" srcOrd="3" destOrd="0" parTransId="{77A50681-3B67-4689-8C05-639485413A6B}" sibTransId="{6E509DF2-EC33-4266-BB28-322E7D62B785}"/>
    <dgm:cxn modelId="{8A876521-B7DA-4594-AA10-193207132821}" srcId="{5DA638B2-3FB7-4829-9C5D-962C026B5578}" destId="{D00A87B0-C309-45C5-B104-0B753B13C8D4}" srcOrd="2" destOrd="0" parTransId="{4CFB1E5E-136B-47AF-BCAB-626CE6FC41E7}" sibTransId="{E1EA10CD-7BBA-4227-A832-B3876420D0D0}"/>
    <dgm:cxn modelId="{1BC4E629-DCAB-4D74-80D8-3085B785EA22}" type="presParOf" srcId="{77E182D2-8F0C-4CF9-B373-5543409A0253}" destId="{5B02AD92-ACE1-4D82-83D9-B5D550A100CE}" srcOrd="0" destOrd="0" presId="urn:microsoft.com/office/officeart/2005/8/layout/funnel1"/>
    <dgm:cxn modelId="{738105C7-4DF0-450C-959A-811DB43FF18A}" type="presParOf" srcId="{77E182D2-8F0C-4CF9-B373-5543409A0253}" destId="{1A42D47C-1743-418B-9B23-12A78F148580}" srcOrd="1" destOrd="0" presId="urn:microsoft.com/office/officeart/2005/8/layout/funnel1"/>
    <dgm:cxn modelId="{5EB90E59-85B5-4D7E-9447-C0ECD9679AEE}" type="presParOf" srcId="{77E182D2-8F0C-4CF9-B373-5543409A0253}" destId="{9335E0B9-ED02-4D21-B055-581C6989088D}" srcOrd="2" destOrd="0" presId="urn:microsoft.com/office/officeart/2005/8/layout/funnel1"/>
    <dgm:cxn modelId="{52824712-4ED5-4E00-823C-C2E33DF5D932}" type="presParOf" srcId="{77E182D2-8F0C-4CF9-B373-5543409A0253}" destId="{764B98D7-3041-497C-AC9D-353BCB8EF079}" srcOrd="3" destOrd="0" presId="urn:microsoft.com/office/officeart/2005/8/layout/funnel1"/>
    <dgm:cxn modelId="{FEF55C39-7BB8-4FD3-AD72-B8215F9252AA}" type="presParOf" srcId="{77E182D2-8F0C-4CF9-B373-5543409A0253}" destId="{7D88D5DD-D972-4A1C-ABB4-51425594E75D}" srcOrd="4" destOrd="0" presId="urn:microsoft.com/office/officeart/2005/8/layout/funnel1"/>
    <dgm:cxn modelId="{F426D4B6-B372-4117-930D-986FEBB17FFC}" type="presParOf" srcId="{77E182D2-8F0C-4CF9-B373-5543409A0253}" destId="{2CD5AD9D-8EDA-46DC-A1B2-DBC404A63F58}" srcOrd="5" destOrd="0" presId="urn:microsoft.com/office/officeart/2005/8/layout/funnel1"/>
    <dgm:cxn modelId="{88334AF7-6F6E-4E4A-9536-D57CDB4522A6}" type="presParOf" srcId="{77E182D2-8F0C-4CF9-B373-5543409A0253}" destId="{5A7301C6-259A-43C7-A7F6-A5BC4F95066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2AD92-ACE1-4D82-83D9-B5D550A100CE}">
      <dsp:nvSpPr>
        <dsp:cNvPr id="0" name=""/>
        <dsp:cNvSpPr/>
      </dsp:nvSpPr>
      <dsp:spPr>
        <a:xfrm>
          <a:off x="305544" y="236843"/>
          <a:ext cx="1116579" cy="3877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2D47C-1743-418B-9B23-12A78F148580}">
      <dsp:nvSpPr>
        <dsp:cNvPr id="0" name=""/>
        <dsp:cNvSpPr/>
      </dsp:nvSpPr>
      <dsp:spPr>
        <a:xfrm>
          <a:off x="757369" y="1186369"/>
          <a:ext cx="216391" cy="13849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5E0B9-ED02-4D21-B055-581C6989088D}">
      <dsp:nvSpPr>
        <dsp:cNvPr id="0" name=""/>
        <dsp:cNvSpPr/>
      </dsp:nvSpPr>
      <dsp:spPr>
        <a:xfrm>
          <a:off x="346226" y="1297161"/>
          <a:ext cx="1038678" cy="25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ru-RU" sz="900" kern="1200" dirty="0"/>
        </a:p>
      </dsp:txBody>
      <dsp:txXfrm>
        <a:off x="346226" y="1297161"/>
        <a:ext cx="1038678" cy="259669"/>
      </dsp:txXfrm>
    </dsp:sp>
    <dsp:sp modelId="{764B98D7-3041-497C-AC9D-353BCB8EF079}">
      <dsp:nvSpPr>
        <dsp:cNvPr id="0" name=""/>
        <dsp:cNvSpPr/>
      </dsp:nvSpPr>
      <dsp:spPr>
        <a:xfrm>
          <a:off x="711494" y="654565"/>
          <a:ext cx="389504" cy="389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err="1" smtClean="0"/>
            <a:t>SprintN</a:t>
          </a:r>
          <a:endParaRPr lang="ru-RU" sz="600" kern="1200" dirty="0"/>
        </a:p>
      </dsp:txBody>
      <dsp:txXfrm>
        <a:off x="768536" y="711607"/>
        <a:ext cx="275420" cy="275420"/>
      </dsp:txXfrm>
    </dsp:sp>
    <dsp:sp modelId="{7D88D5DD-D972-4A1C-ABB4-51425594E75D}">
      <dsp:nvSpPr>
        <dsp:cNvPr id="0" name=""/>
        <dsp:cNvSpPr/>
      </dsp:nvSpPr>
      <dsp:spPr>
        <a:xfrm>
          <a:off x="432782" y="362350"/>
          <a:ext cx="389504" cy="389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Sprint2</a:t>
          </a:r>
          <a:endParaRPr lang="ru-RU" sz="600" kern="1200" dirty="0"/>
        </a:p>
      </dsp:txBody>
      <dsp:txXfrm>
        <a:off x="489824" y="419392"/>
        <a:ext cx="275420" cy="275420"/>
      </dsp:txXfrm>
    </dsp:sp>
    <dsp:sp modelId="{2CD5AD9D-8EDA-46DC-A1B2-DBC404A63F58}">
      <dsp:nvSpPr>
        <dsp:cNvPr id="0" name=""/>
        <dsp:cNvSpPr/>
      </dsp:nvSpPr>
      <dsp:spPr>
        <a:xfrm>
          <a:off x="830942" y="268177"/>
          <a:ext cx="389504" cy="389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Sprint1</a:t>
          </a:r>
          <a:endParaRPr lang="ru-RU" sz="600" kern="1200" dirty="0"/>
        </a:p>
      </dsp:txBody>
      <dsp:txXfrm>
        <a:off x="887984" y="325219"/>
        <a:ext cx="275420" cy="275420"/>
      </dsp:txXfrm>
    </dsp:sp>
    <dsp:sp modelId="{5A7301C6-259A-43C7-A7F6-A5BC4F95066D}">
      <dsp:nvSpPr>
        <dsp:cNvPr id="0" name=""/>
        <dsp:cNvSpPr/>
      </dsp:nvSpPr>
      <dsp:spPr>
        <a:xfrm>
          <a:off x="259669" y="189237"/>
          <a:ext cx="1211791" cy="9694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114F1-AF66-43DC-8D62-88B3EE132A0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656F-82CA-48FD-98B0-495A2EFBC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2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7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7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51" y="4"/>
            <a:ext cx="17066147" cy="1266623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90000"/>
              </a:lnSpc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51" y="1759647"/>
            <a:ext cx="8324867" cy="7870818"/>
          </a:xfrm>
        </p:spPr>
        <p:txBody>
          <a:bodyPr wrap="square" lIns="72000" tIns="72000" rIns="72000" bIns="72000">
            <a:noAutofit/>
          </a:bodyPr>
          <a:lstStyle>
            <a:lvl1pPr marL="503937" indent="-503937">
              <a:spcBef>
                <a:spcPts val="1800"/>
              </a:spcBef>
              <a:buSzPct val="80000"/>
              <a:buFont typeface="Wingdings" panose="05000000000000000000" pitchFamily="2" charset="2"/>
              <a:buChar char="Ø"/>
              <a:defRPr sz="40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92066" indent="-503175">
              <a:spcBef>
                <a:spcPts val="1800"/>
              </a:spcBef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519049" indent="-503175">
              <a:spcBef>
                <a:spcPts val="1800"/>
              </a:spcBef>
              <a:buFont typeface="Courier New" panose="02070309020205020404" pitchFamily="49" charset="0"/>
              <a:buChar char="o"/>
              <a:defRPr sz="280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968255" indent="-503175">
              <a:spcBef>
                <a:spcPts val="1800"/>
              </a:spcBef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17462" indent="-503175">
              <a:spcBef>
                <a:spcPts val="1800"/>
              </a:spcBef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0"/>
          </p:nvPr>
        </p:nvSpPr>
        <p:spPr>
          <a:xfrm>
            <a:off x="9316331" y="1759647"/>
            <a:ext cx="8324867" cy="7870818"/>
          </a:xfrm>
        </p:spPr>
        <p:txBody>
          <a:bodyPr vert="horz" wrap="square" lIns="72000" tIns="72000" rIns="72000" bIns="72000" rtlCol="0">
            <a:noAutofit/>
          </a:bodyPr>
          <a:lstStyle>
            <a:lvl1pPr>
              <a:defRPr lang="ru-RU" sz="4001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ru-RU" sz="2801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503937" lvl="0" indent="-503937">
              <a:spcBef>
                <a:spcPts val="18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dirty="0" smtClean="0"/>
              <a:t>Образец текста</a:t>
            </a:r>
          </a:p>
          <a:p>
            <a:pPr marL="992066" lvl="1" indent="-503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1519049" lvl="2" indent="-503175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ru-RU" dirty="0" smtClean="0"/>
              <a:t>Третий уровень</a:t>
            </a:r>
          </a:p>
          <a:p>
            <a:pPr marL="1968255" lvl="3" indent="-503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Четвертый уровень</a:t>
            </a:r>
          </a:p>
          <a:p>
            <a:pPr marL="2417462" lvl="4" indent="-503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17496932" y="9770354"/>
            <a:ext cx="719579" cy="512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marL="0" marR="0" lvl="0" indent="0" algn="r" defTabSz="44797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3D096-5DC5-45AC-8B28-0502D463DA8A}" type="slidenum">
              <a:rPr kumimoji="0" lang="ru-RU" sz="280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4797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22"/>
          <p:cNvSpPr>
            <a:spLocks noChangeArrowheads="1"/>
          </p:cNvSpPr>
          <p:nvPr userDrawn="1"/>
        </p:nvSpPr>
        <p:spPr bwMode="auto">
          <a:xfrm>
            <a:off x="700014" y="1228905"/>
            <a:ext cx="16956000" cy="359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75000"/>
                  <a:lumOff val="25000"/>
                  <a:alpha val="0"/>
                </a:schemeClr>
              </a:gs>
            </a:gsLst>
            <a:lin ang="0" scaled="0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239972" bIns="239972" anchor="ctr"/>
          <a:lstStyle/>
          <a:p>
            <a:pPr marL="0" marR="0" lvl="0" indent="0" algn="ctr" defTabSz="18285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806" y="1"/>
            <a:ext cx="1500314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9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3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5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9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2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999C-8987-4C01-83A0-031A5AC7DB8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82C0-06AD-4916-870E-FD28E0BCF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qKoGVuGL3d6svWD9l5m8P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twitter.com/StrategyRuss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trategium.Space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linkedin.com/in/strateg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81232" y="69476"/>
            <a:ext cx="2119469" cy="9317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350" spc="60" dirty="0">
                <a:solidFill>
                  <a:srgbClr val="264161"/>
                </a:solidFill>
              </a:rPr>
              <a:t>CREATING STRATEGIES</a:t>
            </a:r>
          </a:p>
          <a:p>
            <a:pPr algn="l">
              <a:spcBef>
                <a:spcPts val="0"/>
              </a:spcBef>
            </a:pPr>
            <a:r>
              <a:rPr lang="en-US" sz="1350" spc="20" dirty="0">
                <a:solidFill>
                  <a:srgbClr val="264161"/>
                </a:solidFill>
              </a:rPr>
              <a:t>IMPLEMENTING GOALS</a:t>
            </a:r>
          </a:p>
          <a:p>
            <a:pPr algn="l">
              <a:spcBef>
                <a:spcPts val="0"/>
              </a:spcBef>
            </a:pPr>
            <a:r>
              <a:rPr lang="en-US" sz="1350" spc="-60" dirty="0">
                <a:solidFill>
                  <a:srgbClr val="264161"/>
                </a:solidFill>
              </a:rPr>
              <a:t>TRANSFORMING FUTURE</a:t>
            </a:r>
            <a:endParaRPr lang="ru-RU" sz="3000" spc="-60" dirty="0">
              <a:solidFill>
                <a:srgbClr val="26416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-1961" y="9066276"/>
            <a:ext cx="4498848" cy="1080000"/>
          </a:xfrm>
          <a:prstGeom prst="rect">
            <a:avLst/>
          </a:prstGeom>
          <a:solidFill>
            <a:srgbClr val="F574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>
            <a:extLst/>
          </a:lstStyle>
          <a:p>
            <a:pPr algn="ctr"/>
            <a:r>
              <a:rPr lang="en-US" sz="2801" b="1" dirty="0"/>
              <a:t>STRATEGIUM.SPACE</a:t>
            </a:r>
            <a:endParaRPr lang="ru-RU" sz="2801" b="1" dirty="0"/>
          </a:p>
        </p:txBody>
      </p:sp>
      <p:pic>
        <p:nvPicPr>
          <p:cNvPr id="11" name="Picture 1" descr="C:\Users\DR\Desktop\twitter-bird-white-on-blu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40992" y="8311853"/>
            <a:ext cx="432000" cy="432000"/>
          </a:xfrm>
          <a:prstGeom prst="rect">
            <a:avLst/>
          </a:prstGeom>
          <a:noFill/>
        </p:spPr>
      </p:pic>
      <p:pic>
        <p:nvPicPr>
          <p:cNvPr id="12" name="Picture 2" descr="C:\Users\DR\Desktop\li-butt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624768" y="8311853"/>
            <a:ext cx="432000" cy="432000"/>
          </a:xfrm>
          <a:prstGeom prst="rect">
            <a:avLst/>
          </a:prstGeom>
          <a:noFill/>
        </p:spPr>
      </p:pic>
      <p:pic>
        <p:nvPicPr>
          <p:cNvPr id="13" name="Picture 5" descr="C:\Users\DR\Desktop\facebook_Icon25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968917" y="8311853"/>
            <a:ext cx="432000" cy="432000"/>
          </a:xfrm>
          <a:prstGeom prst="rect">
            <a:avLst/>
          </a:prstGeom>
          <a:noFill/>
        </p:spPr>
      </p:pic>
      <p:pic>
        <p:nvPicPr>
          <p:cNvPr id="14" name="Picture 2" descr="C:\Users\DR\Desktop\Без-имени-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96842" y="8311853"/>
            <a:ext cx="432000" cy="432000"/>
          </a:xfrm>
          <a:prstGeom prst="rect">
            <a:avLst/>
          </a:prstGeom>
          <a:noFill/>
        </p:spPr>
      </p:pic>
      <p:pic>
        <p:nvPicPr>
          <p:cNvPr id="2059" name="Picture 11" descr="C:\Users\DR\Desktop\iStock_000002713742XSmall.png"/>
          <p:cNvPicPr>
            <a:picLocks noChangeArrowheads="1"/>
          </p:cNvPicPr>
          <p:nvPr/>
        </p:nvPicPr>
        <p:blipFill>
          <a:blip r:embed="rId10" cstate="print"/>
          <a:srcRect r="32263"/>
          <a:stretch>
            <a:fillRect/>
          </a:stretch>
        </p:blipFill>
        <p:spPr bwMode="auto">
          <a:xfrm>
            <a:off x="0" y="2"/>
            <a:ext cx="4500000" cy="8927639"/>
          </a:xfrm>
          <a:prstGeom prst="rect">
            <a:avLst/>
          </a:prstGeom>
          <a:noFill/>
        </p:spPr>
      </p:pic>
      <p:sp>
        <p:nvSpPr>
          <p:cNvPr id="15" name="Rectangle 10"/>
          <p:cNvSpPr/>
          <p:nvPr/>
        </p:nvSpPr>
        <p:spPr>
          <a:xfrm>
            <a:off x="4630520" y="9066276"/>
            <a:ext cx="13657481" cy="1080000"/>
          </a:xfrm>
          <a:prstGeom prst="rect">
            <a:avLst/>
          </a:prstGeom>
          <a:solidFill>
            <a:srgbClr val="0C344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r>
              <a:rPr lang="ru-RU" sz="4200" dirty="0">
                <a:solidFill>
                  <a:schemeClr val="bg1"/>
                </a:solidFill>
              </a:rPr>
              <a:t>ОНЛАЙН-КУРС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ru-RU" sz="4200" dirty="0">
                <a:solidFill>
                  <a:schemeClr val="bg1"/>
                </a:solidFill>
              </a:rPr>
              <a:t>РАЗРАБОТКА </a:t>
            </a:r>
            <a:r>
              <a:rPr lang="ru-RU" sz="4200" dirty="0">
                <a:solidFill>
                  <a:schemeClr val="bg1"/>
                </a:solidFill>
              </a:rPr>
              <a:t>ЛИЧНОЙ СТРАТЕГИИ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31303" y="4024180"/>
            <a:ext cx="13356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42870"/>
            <a:r>
              <a:rPr lang="ru-RU" sz="5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МЕТОДОЛОГИЯ РАЗРАБОТКИ </a:t>
            </a:r>
          </a:p>
          <a:p>
            <a:pPr defTabSz="2742870"/>
            <a:r>
              <a:rPr lang="ru-RU" sz="5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ЛИЧНОЙ СТРАТЕГИИ</a:t>
            </a:r>
            <a:endParaRPr lang="ru-RU" sz="5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2742870"/>
            <a:r>
              <a:rPr lang="en-US" sz="5400" cap="all" dirty="0">
                <a:solidFill>
                  <a:srgbClr val="FF0000"/>
                </a:solidFill>
              </a:rPr>
              <a:t>STRATEGIUM </a:t>
            </a: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SPACE</a:t>
            </a:r>
            <a:r>
              <a:rPr lang="en-US" sz="5400" cap="all" dirty="0">
                <a:solidFill>
                  <a:srgbClr val="FF0000"/>
                </a:solidFill>
              </a:rPr>
              <a:t> </a:t>
            </a:r>
            <a:r>
              <a:rPr lang="en-US" sz="5400" cap="all" dirty="0">
                <a:solidFill>
                  <a:srgbClr val="FF0000"/>
                </a:solidFill>
              </a:rPr>
              <a:t>SCRUM</a:t>
            </a:r>
            <a:endParaRPr lang="ru-RU" sz="5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1304" y="8112568"/>
            <a:ext cx="687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565656"/>
                </a:solidFill>
              </a:rPr>
              <a:t>Состав этапов (спринтов) </a:t>
            </a:r>
            <a:endParaRPr lang="ru-RU" sz="4800" dirty="0">
              <a:solidFill>
                <a:srgbClr val="56565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994" y="94876"/>
            <a:ext cx="1674000" cy="6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53" y="5"/>
            <a:ext cx="17066147" cy="1266623"/>
          </a:xfrm>
        </p:spPr>
        <p:txBody>
          <a:bodyPr vert="horz" lIns="182880" tIns="0" rIns="182880" bIns="0" rtlCol="0" anchor="b"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АДАПТАЦИЯ МЕТОДОЛОГИИ </a:t>
            </a:r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STRATEGIUM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SCRUM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РАЗРАБОТКЕ ЛИЧНЫХ СТРАТЕГИЙ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endCxn id="22" idx="2"/>
          </p:cNvCxnSpPr>
          <p:nvPr/>
        </p:nvCxnSpPr>
        <p:spPr>
          <a:xfrm rot="10800000">
            <a:off x="2296463" y="7147627"/>
            <a:ext cx="13208531" cy="2315258"/>
          </a:xfrm>
          <a:prstGeom prst="bentConnector2">
            <a:avLst/>
          </a:prstGeom>
          <a:ln w="6985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4" idx="3"/>
            <a:endCxn id="30" idx="1"/>
          </p:cNvCxnSpPr>
          <p:nvPr/>
        </p:nvCxnSpPr>
        <p:spPr>
          <a:xfrm>
            <a:off x="7380836" y="5255142"/>
            <a:ext cx="497562" cy="0"/>
          </a:xfrm>
          <a:prstGeom prst="straightConnector1">
            <a:avLst/>
          </a:prstGeom>
          <a:ln w="6985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6168522" y="6957318"/>
            <a:ext cx="760124" cy="623751"/>
          </a:xfrm>
          <a:prstGeom prst="rightArrow">
            <a:avLst>
              <a:gd name="adj1" fmla="val 42670"/>
              <a:gd name="adj2" fmla="val 50000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81752" y="3464101"/>
            <a:ext cx="4634292" cy="4928222"/>
          </a:xfrm>
          <a:prstGeom prst="roundRect">
            <a:avLst>
              <a:gd name="adj" fmla="val 8567"/>
            </a:avLst>
          </a:prstGeom>
          <a:noFill/>
          <a:ln w="2032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1" b="1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8767661">
            <a:off x="13677317" y="5737131"/>
            <a:ext cx="2176020" cy="623751"/>
          </a:xfrm>
          <a:prstGeom prst="rightArrow">
            <a:avLst>
              <a:gd name="adj1" fmla="val 42670"/>
              <a:gd name="adj2" fmla="val 50000"/>
            </a:avLst>
          </a:prstGeom>
          <a:solidFill>
            <a:srgbClr val="9DC3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04995" y="7649255"/>
            <a:ext cx="2066537" cy="2113737"/>
          </a:xfrm>
          <a:prstGeom prst="roundRect">
            <a:avLst>
              <a:gd name="adj" fmla="val 8567"/>
            </a:avLst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Strategy Increment</a:t>
            </a:r>
            <a:endParaRPr lang="ru-RU" sz="2801" b="1" dirty="0">
              <a:solidFill>
                <a:schemeClr val="bg1"/>
              </a:solidFill>
            </a:endParaRPr>
          </a:p>
        </p:txBody>
      </p:sp>
      <p:sp>
        <p:nvSpPr>
          <p:cNvPr id="21" name="Кольцо 20"/>
          <p:cNvSpPr>
            <a:spLocks noChangeAspect="1"/>
          </p:cNvSpPr>
          <p:nvPr/>
        </p:nvSpPr>
        <p:spPr>
          <a:xfrm>
            <a:off x="10699314" y="3624918"/>
            <a:ext cx="3960000" cy="3960000"/>
          </a:xfrm>
          <a:prstGeom prst="donut">
            <a:avLst>
              <a:gd name="adj" fmla="val 6783"/>
            </a:avLst>
          </a:prstGeom>
          <a:solidFill>
            <a:srgbClr val="9DC3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0993" y="3362660"/>
            <a:ext cx="3450939" cy="3784965"/>
          </a:xfrm>
          <a:prstGeom prst="roundRect">
            <a:avLst>
              <a:gd name="adj" fmla="val 8567"/>
            </a:avLst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Strategy Backlog</a:t>
            </a:r>
            <a:endParaRPr lang="ru-RU" sz="2801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8" y="3604642"/>
            <a:ext cx="3059723" cy="1894394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4508863" y="3362660"/>
            <a:ext cx="2871974" cy="3784965"/>
          </a:xfrm>
          <a:prstGeom prst="roundRect">
            <a:avLst>
              <a:gd name="adj" fmla="val 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Strategium Sprint Planning</a:t>
            </a:r>
            <a:endParaRPr lang="ru-RU" sz="2801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2995" y="4836245"/>
            <a:ext cx="1809750" cy="1137683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4982276" y="4683131"/>
            <a:ext cx="1809750" cy="1137683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4851557" y="4530019"/>
            <a:ext cx="1809750" cy="1137683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DC3E6"/>
                </a:solidFill>
              </a:rPr>
              <a:t>Strategium Scrum Teams</a:t>
            </a:r>
            <a:endParaRPr lang="ru-RU" sz="2400" b="1" dirty="0">
              <a:solidFill>
                <a:srgbClr val="9DC3E6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1557" y="3649226"/>
            <a:ext cx="1809750" cy="749961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2000" b="1" dirty="0">
                <a:solidFill>
                  <a:srgbClr val="9DC3E6"/>
                </a:solidFill>
              </a:rPr>
              <a:t>Strategium Scrum Master</a:t>
            </a:r>
            <a:endParaRPr lang="ru-RU" sz="2000" b="1" dirty="0">
              <a:solidFill>
                <a:srgbClr val="9DC3E6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2885213">
            <a:off x="9272463" y="5763669"/>
            <a:ext cx="2688747" cy="623751"/>
          </a:xfrm>
          <a:prstGeom prst="rightArrow">
            <a:avLst>
              <a:gd name="adj1" fmla="val 42670"/>
              <a:gd name="adj2" fmla="val 50000"/>
            </a:avLst>
          </a:prstGeom>
          <a:solidFill>
            <a:srgbClr val="9DC3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78398" y="3362660"/>
            <a:ext cx="2066537" cy="3784965"/>
          </a:xfrm>
          <a:prstGeom prst="roundRect">
            <a:avLst>
              <a:gd name="adj" fmla="val 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Strategium Sprint Backlog</a:t>
            </a:r>
            <a:endParaRPr lang="ru-RU" sz="2801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097" b="29955"/>
          <a:stretch/>
        </p:blipFill>
        <p:spPr>
          <a:xfrm>
            <a:off x="8063447" y="3559352"/>
            <a:ext cx="1635696" cy="17765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369" y="4695481"/>
            <a:ext cx="2783894" cy="1818878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0381754" y="7700171"/>
            <a:ext cx="4634292" cy="666750"/>
          </a:xfrm>
          <a:prstGeom prst="roundRect">
            <a:avLst>
              <a:gd name="adj" fmla="val 1694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Scrum Teams Collaboration</a:t>
            </a:r>
            <a:endParaRPr lang="ru-RU" sz="2801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515317" y="3362660"/>
            <a:ext cx="2066537" cy="3820290"/>
          </a:xfrm>
          <a:prstGeom prst="roundRect">
            <a:avLst>
              <a:gd name="adj" fmla="val 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Strategium Sprint Review</a:t>
            </a:r>
            <a:endParaRPr lang="ru-RU" sz="2801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/>
          </p:nvPr>
        </p:nvGraphicFramePr>
        <p:xfrm>
          <a:off x="15672698" y="7599936"/>
          <a:ext cx="1731131" cy="174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7878398" y="1393717"/>
            <a:ext cx="7222991" cy="1647851"/>
          </a:xfrm>
          <a:prstGeom prst="roundRect">
            <a:avLst>
              <a:gd name="adj" fmla="val 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1" b="1" dirty="0">
                <a:solidFill>
                  <a:schemeClr val="bg1"/>
                </a:solidFill>
              </a:rPr>
              <a:t>Strategium Sprint Retrospective</a:t>
            </a:r>
            <a:endParaRPr lang="ru-RU" sz="2801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011813" y="1970576"/>
            <a:ext cx="3644624" cy="505478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8" name="Прямоугольник 37"/>
          <p:cNvSpPr/>
          <p:nvPr/>
        </p:nvSpPr>
        <p:spPr>
          <a:xfrm>
            <a:off x="10881094" y="1817464"/>
            <a:ext cx="3644624" cy="505478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Прямоугольник 38"/>
          <p:cNvSpPr/>
          <p:nvPr/>
        </p:nvSpPr>
        <p:spPr>
          <a:xfrm>
            <a:off x="10750375" y="1664350"/>
            <a:ext cx="3644624" cy="505478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DC3E6"/>
                </a:solidFill>
              </a:rPr>
              <a:t>Strategium Scrum Teams</a:t>
            </a:r>
            <a:endParaRPr lang="ru-RU" sz="2400" b="1" dirty="0">
              <a:solidFill>
                <a:srgbClr val="9DC3E6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58044" y="1664351"/>
            <a:ext cx="2204312" cy="811703"/>
          </a:xfrm>
          <a:prstGeom prst="rect">
            <a:avLst/>
          </a:prstGeom>
          <a:solidFill>
            <a:schemeClr val="bg1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2400" b="1" dirty="0">
                <a:solidFill>
                  <a:srgbClr val="9DC3E6"/>
                </a:solidFill>
              </a:rPr>
              <a:t>Strategium Scrum Master</a:t>
            </a:r>
            <a:endParaRPr lang="ru-RU" sz="2400" b="1" dirty="0">
              <a:solidFill>
                <a:srgbClr val="9DC3E6"/>
              </a:solidFill>
            </a:endParaRPr>
          </a:p>
        </p:txBody>
      </p:sp>
      <p:cxnSp>
        <p:nvCxnSpPr>
          <p:cNvPr id="41" name="Прямая со стрелкой 40"/>
          <p:cNvCxnSpPr>
            <a:stCxn id="22" idx="3"/>
            <a:endCxn id="24" idx="1"/>
          </p:cNvCxnSpPr>
          <p:nvPr/>
        </p:nvCxnSpPr>
        <p:spPr>
          <a:xfrm>
            <a:off x="4021934" y="5255142"/>
            <a:ext cx="486929" cy="0"/>
          </a:xfrm>
          <a:prstGeom prst="straightConnector1">
            <a:avLst/>
          </a:prstGeom>
          <a:ln w="6985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4" idx="0"/>
            <a:endCxn id="36" idx="3"/>
          </p:cNvCxnSpPr>
          <p:nvPr/>
        </p:nvCxnSpPr>
        <p:spPr>
          <a:xfrm rot="16200000" flipV="1">
            <a:off x="15252477" y="2066554"/>
            <a:ext cx="1145019" cy="1447196"/>
          </a:xfrm>
          <a:prstGeom prst="bentConnector2">
            <a:avLst/>
          </a:prstGeom>
          <a:ln w="6985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6" idx="1"/>
            <a:endCxn id="24" idx="0"/>
          </p:cNvCxnSpPr>
          <p:nvPr/>
        </p:nvCxnSpPr>
        <p:spPr>
          <a:xfrm rot="10800000" flipV="1">
            <a:off x="5944850" y="2217643"/>
            <a:ext cx="1933550" cy="1145018"/>
          </a:xfrm>
          <a:prstGeom prst="bentConnector2">
            <a:avLst/>
          </a:prstGeom>
          <a:ln w="6985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0994" y="1393717"/>
            <a:ext cx="364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4546A"/>
                </a:solidFill>
              </a:rPr>
              <a:t>Strategium.Space</a:t>
            </a:r>
          </a:p>
          <a:p>
            <a:r>
              <a:rPr lang="en-US" sz="3200" b="1" dirty="0">
                <a:solidFill>
                  <a:srgbClr val="9DC3E6"/>
                </a:solidFill>
              </a:rPr>
              <a:t>SCRUM </a:t>
            </a:r>
            <a:r>
              <a:rPr lang="en-US" sz="3200" b="1" dirty="0">
                <a:solidFill>
                  <a:srgbClr val="44546A"/>
                </a:solidFill>
              </a:rPr>
              <a:t>Framework</a:t>
            </a:r>
            <a:endParaRPr lang="ru-RU" sz="3200" b="1" dirty="0">
              <a:solidFill>
                <a:srgbClr val="44546A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522" y="9579115"/>
            <a:ext cx="2993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7098"/>
            <a:r>
              <a:rPr lang="en-US" sz="2000" dirty="0">
                <a:solidFill>
                  <a:srgbClr val="44546A"/>
                </a:solidFill>
              </a:rPr>
              <a:t>©</a:t>
            </a:r>
            <a:r>
              <a:rPr lang="ru-RU" sz="2000" dirty="0">
                <a:solidFill>
                  <a:srgbClr val="44546A"/>
                </a:solidFill>
              </a:rPr>
              <a:t> </a:t>
            </a:r>
            <a:r>
              <a:rPr lang="en-US" sz="2000" dirty="0">
                <a:solidFill>
                  <a:srgbClr val="44546A"/>
                </a:solidFill>
              </a:rPr>
              <a:t>Dmitri Rytsev</a:t>
            </a:r>
            <a:r>
              <a:rPr lang="ru-RU" sz="2000" dirty="0">
                <a:solidFill>
                  <a:srgbClr val="44546A"/>
                </a:solidFill>
              </a:rPr>
              <a:t> 201</a:t>
            </a:r>
            <a:r>
              <a:rPr lang="en-US" sz="2000" dirty="0">
                <a:solidFill>
                  <a:srgbClr val="44546A"/>
                </a:solidFill>
              </a:rPr>
              <a:t>7</a:t>
            </a:r>
          </a:p>
          <a:p>
            <a:pPr defTabSz="327098"/>
            <a:r>
              <a:rPr lang="en-US" sz="2000" dirty="0">
                <a:solidFill>
                  <a:srgbClr val="44546A"/>
                </a:solidFill>
              </a:rPr>
              <a:t>https://strategium.space</a:t>
            </a:r>
            <a:endParaRPr lang="ru-RU" sz="2000" dirty="0">
              <a:solidFill>
                <a:srgbClr val="44546A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508862" y="8878475"/>
            <a:ext cx="9016455" cy="1168812"/>
            <a:chOff x="4508861" y="8913106"/>
            <a:chExt cx="9016455" cy="116881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904158" y="9425512"/>
              <a:ext cx="648000" cy="144000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661889" y="9425512"/>
              <a:ext cx="648000" cy="144000"/>
            </a:xfrm>
            <a:prstGeom prst="rect">
              <a:avLst/>
            </a:prstGeom>
            <a:solidFill>
              <a:srgbClr val="2641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419620" y="9425512"/>
              <a:ext cx="648000" cy="1440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177351" y="9425512"/>
              <a:ext cx="648000" cy="1440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935082" y="9425512"/>
              <a:ext cx="648000" cy="144000"/>
            </a:xfrm>
            <a:prstGeom prst="rect">
              <a:avLst/>
            </a:prstGeom>
            <a:solidFill>
              <a:srgbClr val="F7C3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692813" y="9425512"/>
              <a:ext cx="648000" cy="144000"/>
            </a:xfrm>
            <a:prstGeom prst="rect">
              <a:avLst/>
            </a:prstGeom>
            <a:solidFill>
              <a:srgbClr val="FF33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450544" y="9425512"/>
              <a:ext cx="648000" cy="144000"/>
            </a:xfrm>
            <a:prstGeom prst="rect">
              <a:avLst/>
            </a:prstGeom>
            <a:solidFill>
              <a:srgbClr val="6382E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0208275" y="9425512"/>
              <a:ext cx="648000" cy="144000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0966006" y="9425512"/>
              <a:ext cx="648000" cy="144000"/>
            </a:xfrm>
            <a:prstGeom prst="rect">
              <a:avLst/>
            </a:prstGeom>
            <a:solidFill>
              <a:srgbClr val="BD71C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6" name="Прямоугольник с двумя скругленными противолежащими углами 55"/>
            <p:cNvSpPr/>
            <p:nvPr/>
          </p:nvSpPr>
          <p:spPr>
            <a:xfrm>
              <a:off x="4508861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FF6600"/>
                </a:gs>
                <a:gs pos="38000">
                  <a:srgbClr val="FFFFFF">
                    <a:lumMod val="95000"/>
                  </a:srgbClr>
                </a:gs>
                <a:gs pos="100000">
                  <a:srgbClr val="FF660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48000" rIns="4800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1. </a:t>
              </a:r>
              <a:r>
                <a:rPr lang="en-US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PESTLE</a:t>
              </a: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-АНАЛИЗ</a:t>
              </a:r>
            </a:p>
          </p:txBody>
        </p:sp>
        <p:cxnSp>
          <p:nvCxnSpPr>
            <p:cNvPr id="57" name="Прямая соединительная линия 56"/>
            <p:cNvCxnSpPr>
              <a:stCxn id="56" idx="1"/>
              <a:endCxn id="47" idx="0"/>
            </p:cNvCxnSpPr>
            <p:nvPr/>
          </p:nvCxnSpPr>
          <p:spPr>
            <a:xfrm flipH="1">
              <a:off x="5228158" y="9309106"/>
              <a:ext cx="703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58" name="Прямоугольник с двумя скругленными противолежащими углами 57"/>
            <p:cNvSpPr/>
            <p:nvPr/>
          </p:nvSpPr>
          <p:spPr>
            <a:xfrm>
              <a:off x="5266516" y="9685918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264161"/>
                </a:gs>
                <a:gs pos="38000">
                  <a:srgbClr val="FFFFFF">
                    <a:lumMod val="95000"/>
                  </a:srgbClr>
                </a:gs>
                <a:gs pos="100000">
                  <a:srgbClr val="264161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0" rIns="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2. </a:t>
              </a:r>
              <a:r>
                <a:rPr lang="en-US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SWOT</a:t>
              </a: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-АНАЛИЗ</a:t>
              </a:r>
            </a:p>
          </p:txBody>
        </p:sp>
        <p:cxnSp>
          <p:nvCxnSpPr>
            <p:cNvPr id="59" name="Прямая соединительная линия 58"/>
            <p:cNvCxnSpPr>
              <a:stCxn id="48" idx="2"/>
              <a:endCxn id="58" idx="3"/>
            </p:cNvCxnSpPr>
            <p:nvPr/>
          </p:nvCxnSpPr>
          <p:spPr>
            <a:xfrm>
              <a:off x="5985889" y="9569512"/>
              <a:ext cx="627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6024171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00B050"/>
                </a:gs>
                <a:gs pos="38000">
                  <a:srgbClr val="FFFFFF"/>
                </a:gs>
                <a:gs pos="100000">
                  <a:srgbClr val="00B05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0" rIns="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3. ПРОТОСТРАТЕГИИ</a:t>
              </a:r>
            </a:p>
          </p:txBody>
        </p:sp>
        <p:sp>
          <p:nvSpPr>
            <p:cNvPr id="61" name="Прямоугольник с двумя скругленными противолежащими углами 60"/>
            <p:cNvSpPr/>
            <p:nvPr/>
          </p:nvSpPr>
          <p:spPr>
            <a:xfrm>
              <a:off x="6781826" y="9685918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FF0000"/>
                </a:gs>
                <a:gs pos="38000">
                  <a:srgbClr val="FFFFFF"/>
                </a:gs>
                <a:gs pos="100000">
                  <a:srgbClr val="FF000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48000" rIns="4800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4. БИЗНЕС-МОДЕЛЬ</a:t>
              </a:r>
            </a:p>
          </p:txBody>
        </p:sp>
        <p:sp>
          <p:nvSpPr>
            <p:cNvPr id="62" name="Прямоугольник с двумя скругленными противолежащими углами 61"/>
            <p:cNvSpPr/>
            <p:nvPr/>
          </p:nvSpPr>
          <p:spPr>
            <a:xfrm>
              <a:off x="7539481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FFC000"/>
                </a:gs>
                <a:gs pos="38000">
                  <a:srgbClr val="FFFFFF"/>
                </a:gs>
                <a:gs pos="100000">
                  <a:srgbClr val="FFC00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48000" rIns="4800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5. МИССИЯ</a:t>
              </a:r>
            </a:p>
          </p:txBody>
        </p:sp>
        <p:sp>
          <p:nvSpPr>
            <p:cNvPr id="63" name="Прямоугольник с двумя скругленными противолежащими углами 62"/>
            <p:cNvSpPr/>
            <p:nvPr/>
          </p:nvSpPr>
          <p:spPr>
            <a:xfrm>
              <a:off x="8297136" y="9685918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FF3399"/>
                </a:gs>
                <a:gs pos="38000">
                  <a:srgbClr val="FFFFFF"/>
                </a:gs>
                <a:gs pos="100000">
                  <a:srgbClr val="FF3399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wrap="square" lIns="0" rIns="0" rtlCol="0" anchor="ctr">
              <a:noAutofit/>
            </a:bodyPr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6. ФУНКЦИОНАЛ</a:t>
              </a:r>
            </a:p>
          </p:txBody>
        </p:sp>
        <p:cxnSp>
          <p:nvCxnSpPr>
            <p:cNvPr id="64" name="Прямая соединительная линия 63"/>
            <p:cNvCxnSpPr>
              <a:stCxn id="60" idx="1"/>
              <a:endCxn id="49" idx="0"/>
            </p:cNvCxnSpPr>
            <p:nvPr/>
          </p:nvCxnSpPr>
          <p:spPr>
            <a:xfrm flipH="1">
              <a:off x="6743620" y="9309106"/>
              <a:ext cx="551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cxnSp>
          <p:nvCxnSpPr>
            <p:cNvPr id="65" name="Прямая соединительная линия 64"/>
            <p:cNvCxnSpPr>
              <a:stCxn id="62" idx="1"/>
              <a:endCxn id="51" idx="0"/>
            </p:cNvCxnSpPr>
            <p:nvPr/>
          </p:nvCxnSpPr>
          <p:spPr>
            <a:xfrm flipH="1">
              <a:off x="8259082" y="9309106"/>
              <a:ext cx="399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cxnSp>
          <p:nvCxnSpPr>
            <p:cNvPr id="66" name="Прямая соединительная линия 65"/>
            <p:cNvCxnSpPr>
              <a:stCxn id="50" idx="2"/>
              <a:endCxn id="61" idx="3"/>
            </p:cNvCxnSpPr>
            <p:nvPr/>
          </p:nvCxnSpPr>
          <p:spPr>
            <a:xfrm>
              <a:off x="7501351" y="9569512"/>
              <a:ext cx="475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cxnSp>
          <p:nvCxnSpPr>
            <p:cNvPr id="67" name="Прямая соединительная линия 66"/>
            <p:cNvCxnSpPr>
              <a:stCxn id="52" idx="2"/>
              <a:endCxn id="63" idx="3"/>
            </p:cNvCxnSpPr>
            <p:nvPr/>
          </p:nvCxnSpPr>
          <p:spPr>
            <a:xfrm>
              <a:off x="9016813" y="9569512"/>
              <a:ext cx="323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68" name="Прямоугольник с двумя скругленными противолежащими углами 67"/>
            <p:cNvSpPr/>
            <p:nvPr/>
          </p:nvSpPr>
          <p:spPr>
            <a:xfrm>
              <a:off x="9054791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6382E0"/>
                </a:gs>
                <a:gs pos="38000">
                  <a:srgbClr val="FFFFFF"/>
                </a:gs>
                <a:gs pos="100000">
                  <a:srgbClr val="6382E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48000" rIns="4800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7. ВИДЕНИЕ</a:t>
              </a:r>
            </a:p>
          </p:txBody>
        </p:sp>
        <p:sp>
          <p:nvSpPr>
            <p:cNvPr id="69" name="Прямоугольник с двумя скругленными противолежащими углами 68"/>
            <p:cNvSpPr/>
            <p:nvPr/>
          </p:nvSpPr>
          <p:spPr>
            <a:xfrm>
              <a:off x="9812446" y="9685918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C00000"/>
                </a:gs>
                <a:gs pos="38000">
                  <a:srgbClr val="FFFFFF"/>
                </a:gs>
                <a:gs pos="100000">
                  <a:srgbClr val="C0000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wrap="square" lIns="0" rIns="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8. КАРТА ЦЕЛЕЙ</a:t>
              </a:r>
            </a:p>
          </p:txBody>
        </p:sp>
        <p:cxnSp>
          <p:nvCxnSpPr>
            <p:cNvPr id="70" name="Прямая соединительная линия 69"/>
            <p:cNvCxnSpPr>
              <a:stCxn id="68" idx="1"/>
              <a:endCxn id="53" idx="0"/>
            </p:cNvCxnSpPr>
            <p:nvPr/>
          </p:nvCxnSpPr>
          <p:spPr>
            <a:xfrm flipH="1">
              <a:off x="9774544" y="9309106"/>
              <a:ext cx="247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cxnSp>
          <p:nvCxnSpPr>
            <p:cNvPr id="71" name="Прямая соединительная линия 70"/>
            <p:cNvCxnSpPr>
              <a:stCxn id="54" idx="2"/>
              <a:endCxn id="69" idx="3"/>
            </p:cNvCxnSpPr>
            <p:nvPr/>
          </p:nvCxnSpPr>
          <p:spPr>
            <a:xfrm>
              <a:off x="10532275" y="9569512"/>
              <a:ext cx="171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72" name="Прямоугольник с двумя скругленными противолежащими углами 71"/>
            <p:cNvSpPr/>
            <p:nvPr/>
          </p:nvSpPr>
          <p:spPr>
            <a:xfrm>
              <a:off x="10570101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BD71C7"/>
                </a:gs>
                <a:gs pos="38000">
                  <a:srgbClr val="FFFFFF"/>
                </a:gs>
                <a:gs pos="100000">
                  <a:srgbClr val="BD71C7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wrap="square" lIns="48000" rIns="4800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9. ПРОЕКТЫ</a:t>
              </a:r>
            </a:p>
          </p:txBody>
        </p:sp>
        <p:cxnSp>
          <p:nvCxnSpPr>
            <p:cNvPr id="73" name="Прямая соединительная линия 72"/>
            <p:cNvCxnSpPr>
              <a:stCxn id="72" idx="1"/>
              <a:endCxn id="55" idx="0"/>
            </p:cNvCxnSpPr>
            <p:nvPr/>
          </p:nvCxnSpPr>
          <p:spPr>
            <a:xfrm flipH="1">
              <a:off x="11290006" y="9309106"/>
              <a:ext cx="95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74" name="Прямоугольник 73"/>
            <p:cNvSpPr/>
            <p:nvPr/>
          </p:nvSpPr>
          <p:spPr>
            <a:xfrm>
              <a:off x="11723741" y="9425512"/>
              <a:ext cx="648000" cy="144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5" name="Прямоугольник с двумя скругленными противолежащими углами 74"/>
            <p:cNvSpPr/>
            <p:nvPr/>
          </p:nvSpPr>
          <p:spPr>
            <a:xfrm>
              <a:off x="11327758" y="9685918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00B0F0"/>
                </a:gs>
                <a:gs pos="38000">
                  <a:srgbClr val="FFFFFF"/>
                </a:gs>
                <a:gs pos="100000">
                  <a:srgbClr val="00B0F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wrap="square" lIns="0" rIns="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10. РЕСУРСЫ</a:t>
              </a:r>
            </a:p>
          </p:txBody>
        </p:sp>
        <p:cxnSp>
          <p:nvCxnSpPr>
            <p:cNvPr id="76" name="Прямая соединительная линия 75"/>
            <p:cNvCxnSpPr>
              <a:stCxn id="74" idx="2"/>
              <a:endCxn id="75" idx="3"/>
            </p:cNvCxnSpPr>
            <p:nvPr/>
          </p:nvCxnSpPr>
          <p:spPr>
            <a:xfrm>
              <a:off x="12047741" y="9569512"/>
              <a:ext cx="17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77" name="Прямоугольник 76"/>
            <p:cNvSpPr/>
            <p:nvPr/>
          </p:nvSpPr>
          <p:spPr>
            <a:xfrm>
              <a:off x="12481221" y="9425512"/>
              <a:ext cx="648000" cy="144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8" name="Прямоугольник с двумя скругленными противолежащими углами 77"/>
            <p:cNvSpPr/>
            <p:nvPr/>
          </p:nvSpPr>
          <p:spPr>
            <a:xfrm>
              <a:off x="12085316" y="8913106"/>
              <a:ext cx="1440000" cy="396000"/>
            </a:xfrm>
            <a:prstGeom prst="round2DiagRect">
              <a:avLst/>
            </a:prstGeom>
            <a:gradFill flip="none" rotWithShape="1">
              <a:gsLst>
                <a:gs pos="0">
                  <a:srgbClr val="92D050"/>
                </a:gs>
                <a:gs pos="38000">
                  <a:srgbClr val="FFFFFF"/>
                </a:gs>
                <a:gs pos="100000">
                  <a:srgbClr val="92D05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wrap="square" lIns="0" rIns="0" rtlCol="0" anchor="ctr"/>
            <a:lstStyle/>
            <a:p>
              <a:pPr algn="ctr" defTabSz="914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1" b="1" kern="0" dirty="0">
                  <a:solidFill>
                    <a:srgbClr val="264161"/>
                  </a:solidFill>
                  <a:latin typeface="Arial"/>
                  <a:cs typeface="Arial"/>
                </a:rPr>
                <a:t>11. СИНХРОНИЗАЦИЯ</a:t>
              </a:r>
            </a:p>
          </p:txBody>
        </p:sp>
        <p:cxnSp>
          <p:nvCxnSpPr>
            <p:cNvPr id="79" name="Прямая соединительная линия 78"/>
            <p:cNvCxnSpPr>
              <a:stCxn id="78" idx="1"/>
              <a:endCxn id="77" idx="0"/>
            </p:cNvCxnSpPr>
            <p:nvPr/>
          </p:nvCxnSpPr>
          <p:spPr>
            <a:xfrm flipH="1">
              <a:off x="12805221" y="9309106"/>
              <a:ext cx="95" cy="11640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ysDash"/>
            </a:ln>
            <a:effectLst/>
          </p:spPr>
        </p:cxnSp>
      </p:grpSp>
      <p:sp>
        <p:nvSpPr>
          <p:cNvPr id="3" name="Знак запрета 2"/>
          <p:cNvSpPr>
            <a:spLocks noChangeAspect="1"/>
          </p:cNvSpPr>
          <p:nvPr/>
        </p:nvSpPr>
        <p:spPr>
          <a:xfrm>
            <a:off x="6166895" y="4965317"/>
            <a:ext cx="457554" cy="457554"/>
          </a:xfrm>
          <a:prstGeom prst="noSmoking">
            <a:avLst>
              <a:gd name="adj" fmla="val 70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>
              <a:solidFill>
                <a:schemeClr val="tx1"/>
              </a:solidFill>
            </a:endParaRPr>
          </a:p>
        </p:txBody>
      </p:sp>
      <p:sp>
        <p:nvSpPr>
          <p:cNvPr id="80" name="Знак запрета 79"/>
          <p:cNvSpPr>
            <a:spLocks noChangeAspect="1"/>
          </p:cNvSpPr>
          <p:nvPr/>
        </p:nvSpPr>
        <p:spPr>
          <a:xfrm>
            <a:off x="14336997" y="7830644"/>
            <a:ext cx="457554" cy="457554"/>
          </a:xfrm>
          <a:prstGeom prst="noSmoking">
            <a:avLst>
              <a:gd name="adj" fmla="val 70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>
              <a:solidFill>
                <a:schemeClr val="tx1"/>
              </a:solidFill>
            </a:endParaRPr>
          </a:p>
        </p:txBody>
      </p:sp>
      <p:sp>
        <p:nvSpPr>
          <p:cNvPr id="81" name="Знак запрета 80"/>
          <p:cNvSpPr>
            <a:spLocks noChangeAspect="1"/>
          </p:cNvSpPr>
          <p:nvPr/>
        </p:nvSpPr>
        <p:spPr>
          <a:xfrm>
            <a:off x="13872495" y="1756454"/>
            <a:ext cx="457554" cy="457554"/>
          </a:xfrm>
          <a:prstGeom prst="noSmoking">
            <a:avLst>
              <a:gd name="adj" fmla="val 70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Graphic spid="35" grpId="0">
        <p:bldAsOne/>
      </p:bldGraphic>
      <p:bldP spid="36" grpId="0" animBg="1"/>
      <p:bldP spid="37" grpId="0" animBg="1"/>
      <p:bldP spid="38" grpId="0" animBg="1"/>
      <p:bldP spid="39" grpId="0" animBg="1"/>
      <p:bldP spid="40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455270" y="7789877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SWOT-анализ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аналитический инструмент, позволяющий выявить и структурировать сильные и слабые стороны, а также потенциальные возможности и угрозы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среды.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Результаты данного этапа используются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для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разработки первичного набора стратегических решений (протостратегий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), в которых определяются способы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реагирования на угрозы, использования возможностей и компенсации внутренних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слабостей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455270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717521" y="7693073"/>
            <a:ext cx="11808000" cy="2202954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Протостратегии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обобщённое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название результатов проведения расширенного 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SWOT-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анализа – первичные 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необработанные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 идеи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 заготовки для личной стратегии</a:t>
            </a: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Включают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SO-стратегии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Strengths-Opportunities)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использование сил в реализации возможностей,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WO-стратегии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Weaknesses-Opportunities)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 – использование возможностей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путём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преодоления внутренних слабостей, ST-стратегии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Strengths-Threats)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использование сил для избегания угроз,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WT-стратегии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Weaknesses-Threats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 – минимизация слабостей и угроз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SW-стратегии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Strengths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Weaknesses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 – баланс сил и слабостей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, OT-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стратегии (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Opportunities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Threats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 –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баланс возможностей и угроз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717521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151962" y="7798959"/>
            <a:ext cx="11808000" cy="1783407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Бизнес-модель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 упрощённая модель, отражающая логику получения вами различных доходов при взаимодействии с внешней средой. </a:t>
            </a:r>
          </a:p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Бизнес-моделирование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 в применении к личной стратегии позволяет создать упрощённое представление о способах извлечения вами доходов и отразить их самые существенные характеристики: какая именно ценность, для кого и как создаётся, кому и как эта ценность доставляется, какие ресурсы при этом вами используются.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151962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762768" y="7797062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Миссия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 предназначение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отдельного человека,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определяющее и разъясняющее смысл и основную цель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его жизни.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Миссия, являясь глобальным направлением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деятельности человека,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превращает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его жизнь из набора несвязанных между собой активностей в единую систему.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762768" y="7456442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257165" y="7789877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Проекции 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личности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универсальные и фундаментальные измерения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личности человека,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необходимые для реализации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миссии (мы используем 4 проекции для удобства, состав проекций зависит от личной стратегии)</a:t>
            </a:r>
            <a:endParaRPr lang="ru-RU" sz="1800" b="1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Сферы влияния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наиболее важные области функций в рамках проекций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личности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Задачи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структурированные сферам влияния задачи, которые необходимо регулярно выполнять для того, чтобы реализовать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свою миссию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257165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3623552" y="7789877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Видение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 понятие, дополняющее миссию, определяющее желаемое будущее состояние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личности с учётом её существующего состояния. Видение определяет, кем конкретно и каким конкретно человеком мы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хотим быть в определённый момент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времени в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будущем.</a:t>
            </a: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Видение является основой для разработки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карты стратегических целей и является образом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будущего, для достижения которого разрабатывается стратегия. 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623552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100832" y="7820012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Цель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это описание желаемого состояния объекта (характеристика состояния в момент времени в будущем) </a:t>
            </a:r>
          </a:p>
          <a:p>
            <a:pPr defTabSz="3243263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Карта целей или стратегическая карта (СК)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 совокупность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личных целей, соединённых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между собой причинно-следственными связями</a:t>
            </a: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Карта целей является средством, позволяющим создать взаимосвязанную, сбалансированную и логически обоснованную стратегию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100832" y="7479392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535273" y="7732646"/>
            <a:ext cx="11808000" cy="1851272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Стратегическая инициатива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это мероприятие или совокупность мероприятий, направленных на достижение стратегической цели. Обычно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инициатива существует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 виде проектов или программ (совокупности проектов, объединенных по тематике или результату). </a:t>
            </a:r>
          </a:p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Стратегический проект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 одноразовая (не повторяющаяся) направленная на достижение стратегических целей деятельность 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или совокупность действий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, в результате которой за определенное время (срок проекта) достигаются заранее определенные результаты (например, создание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продукта, услуги, достижение целей или результатов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4535273" y="7480169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5128182" y="7731871"/>
            <a:ext cx="11808000" cy="1851272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Ресурсы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это различного рода составляющие, необходимые для преобразования (производства)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объектов внешней среды.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Существует несколько классификаций ресурсов, например, материальные и нематериальные.</a:t>
            </a:r>
          </a:p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Материальные ресурсы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сравнительно легко копируемые и измеримые ресурсы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например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, земля, здания, денежные средства,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рабочая сила (ваша в том числе), сырье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материалы для производства или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оказания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услуг. </a:t>
            </a:r>
          </a:p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Нематериальные 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ресурсы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 это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ресурсы, необходимые для преобразования материальных ресурсов (знания и компетенции, репутация,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организационные способности, различные виды интеллекта).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128182" y="7479392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721092" y="7702511"/>
            <a:ext cx="11808000" cy="2193516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2078058">
              <a:spcBef>
                <a:spcPts val="6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Синхронизация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–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это процесс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информирования/согласования разработанных стратегий с заинтересованными лицами/организациями/учебными заведениями </a:t>
            </a:r>
            <a:r>
              <a:rPr lang="en-US" sz="1800" dirty="0">
                <a:solidFill>
                  <a:srgbClr val="3B6487"/>
                </a:solidFill>
                <a:latin typeface="Calibri" panose="020F0502020204030204" pitchFamily="34" charset="0"/>
              </a:rPr>
              <a:t>–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обеспечивает систематизацию и синхронизацию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личных стратегий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между собой и со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стратегиями организаций.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2078058">
              <a:spcBef>
                <a:spcPts val="6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Проводится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путём информирования, согласования, выдвижения требований, запросов, заказов, заключения долгосрочных соглашений и взаимной адаптации стратегий в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случае выявления нестыковок.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2078058">
              <a:spcBef>
                <a:spcPts val="6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случае выявления противоречий может быть адаптирована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личная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стратегия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или изменён состав контрагентов заинтересованных лиц, организаций. 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721092" y="7450034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(СПРИНТЫ) РАЗРАБОТКИ ЛИЧНОЙ СТРАТЕГИИ </a:t>
            </a:r>
            <a:br>
              <a:rPr lang="ru-RU" dirty="0" smtClean="0"/>
            </a:br>
            <a:r>
              <a:rPr lang="ru-RU" dirty="0" smtClean="0"/>
              <a:t>ПО МЕТОДОЛОГИИ </a:t>
            </a:r>
            <a:r>
              <a:rPr lang="en-US" dirty="0" smtClean="0"/>
              <a:t>STRATEGIUM SPACE SCRUM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239" y="4348379"/>
            <a:ext cx="1511864" cy="51515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6837" y="4348379"/>
            <a:ext cx="1511864" cy="515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437" y="4348379"/>
            <a:ext cx="1511864" cy="5151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6036" y="4348379"/>
            <a:ext cx="1511864" cy="5151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5634" y="4348379"/>
            <a:ext cx="1511864" cy="515151"/>
          </a:xfrm>
          <a:prstGeom prst="rect">
            <a:avLst/>
          </a:prstGeom>
          <a:solidFill>
            <a:srgbClr val="F7C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05234" y="4348379"/>
            <a:ext cx="1511864" cy="515151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4833" y="4348379"/>
            <a:ext cx="1511864" cy="515151"/>
          </a:xfrm>
          <a:prstGeom prst="rect">
            <a:avLst/>
          </a:prstGeom>
          <a:solidFill>
            <a:srgbClr val="638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04431" y="4348379"/>
            <a:ext cx="1511864" cy="5151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204031" y="4348379"/>
            <a:ext cx="1511864" cy="515151"/>
          </a:xfrm>
          <a:prstGeom prst="rect">
            <a:avLst/>
          </a:prstGeom>
          <a:solidFill>
            <a:srgbClr val="BD7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59244" y="2986180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FF6600"/>
              </a:gs>
              <a:gs pos="38000">
                <a:schemeClr val="bg1">
                  <a:lumMod val="95000"/>
                </a:schemeClr>
              </a:gs>
              <a:gs pos="100000">
                <a:srgbClr val="FF66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4" rIns="71994" rtlCol="0" anchor="ctr"/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1. </a:t>
            </a:r>
            <a:r>
              <a:rPr lang="en-US" sz="1800" b="1" dirty="0">
                <a:solidFill>
                  <a:schemeClr val="accent1"/>
                </a:solidFill>
              </a:rPr>
              <a:t>PESTLE</a:t>
            </a:r>
            <a:r>
              <a:rPr lang="ru-RU" sz="1800" b="1" dirty="0">
                <a:solidFill>
                  <a:schemeClr val="accent1"/>
                </a:solidFill>
              </a:rPr>
              <a:t>-анализ</a:t>
            </a:r>
          </a:p>
          <a:p>
            <a:pPr algn="ctr"/>
            <a:r>
              <a:rPr lang="ru-RU" sz="1350" dirty="0">
                <a:solidFill>
                  <a:srgbClr val="3B6487"/>
                </a:solidFill>
                <a:latin typeface="Arial" charset="0"/>
              </a:rPr>
              <a:t>Анализ состояния внешней среды на макроуровне и ее влияния на будущее</a:t>
            </a:r>
            <a:endParaRPr lang="ru-RU" sz="1400" dirty="0">
              <a:solidFill>
                <a:schemeClr val="accent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1"/>
            <a:endCxn id="5" idx="0"/>
          </p:cNvCxnSpPr>
          <p:nvPr/>
        </p:nvCxnSpPr>
        <p:spPr>
          <a:xfrm flipH="1">
            <a:off x="1163171" y="4174075"/>
            <a:ext cx="292100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193020" y="5037835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264161"/>
              </a:gs>
              <a:gs pos="38000">
                <a:schemeClr val="bg1">
                  <a:lumMod val="95000"/>
                </a:schemeClr>
              </a:gs>
              <a:gs pos="100000">
                <a:srgbClr val="264161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2. </a:t>
            </a:r>
            <a:r>
              <a:rPr lang="en-US" sz="1800" b="1" dirty="0">
                <a:solidFill>
                  <a:srgbClr val="264161"/>
                </a:solidFill>
              </a:rPr>
              <a:t>SWOT</a:t>
            </a:r>
            <a:r>
              <a:rPr lang="ru-RU" sz="1800" b="1" dirty="0">
                <a:solidFill>
                  <a:srgbClr val="264161"/>
                </a:solidFill>
              </a:rPr>
              <a:t>-анализ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Анализ внутренней и внешней ситуации в применении к </a:t>
            </a:r>
            <a:r>
              <a:rPr lang="ru-RU" sz="1400" dirty="0">
                <a:solidFill>
                  <a:srgbClr val="264161"/>
                </a:solidFill>
              </a:rPr>
              <a:t>личной стратегии</a:t>
            </a:r>
            <a:endParaRPr lang="ru-RU" sz="1400" dirty="0">
              <a:solidFill>
                <a:srgbClr val="26416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6" idx="2"/>
            <a:endCxn id="16" idx="3"/>
          </p:cNvCxnSpPr>
          <p:nvPr/>
        </p:nvCxnSpPr>
        <p:spPr>
          <a:xfrm flipH="1">
            <a:off x="2489048" y="4863530"/>
            <a:ext cx="273722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37109" y="2986180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00B050"/>
              </a:gs>
              <a:gs pos="38000">
                <a:schemeClr val="bg1"/>
              </a:gs>
              <a:gs pos="100000">
                <a:srgbClr val="00B05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3. ПРОТОСТРАТЕГИИ</a:t>
            </a:r>
          </a:p>
          <a:p>
            <a:pPr lvl="0" algn="ctr"/>
            <a:r>
              <a:rPr lang="ru-RU" sz="1395" dirty="0">
                <a:solidFill>
                  <a:srgbClr val="264161"/>
                </a:solidFill>
              </a:rPr>
              <a:t>Переработка результатов </a:t>
            </a:r>
            <a:r>
              <a:rPr lang="en-US" sz="1395" dirty="0">
                <a:solidFill>
                  <a:srgbClr val="264161"/>
                </a:solidFill>
              </a:rPr>
              <a:t>SWOT-</a:t>
            </a:r>
            <a:r>
              <a:rPr lang="ru-RU" sz="1395" dirty="0">
                <a:solidFill>
                  <a:srgbClr val="264161"/>
                </a:solidFill>
              </a:rPr>
              <a:t>анализа и выработка первичного набора решений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529179" y="5037835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38000">
                <a:schemeClr val="bg1"/>
              </a:gs>
              <a:gs pos="100000">
                <a:srgbClr val="FF00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4" rIns="71994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4. БИЗНЕС-МОДЕЛЬ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Визуализация </a:t>
            </a:r>
            <a:r>
              <a:rPr lang="ru-RU" sz="1400" dirty="0">
                <a:solidFill>
                  <a:srgbClr val="264161"/>
                </a:solidFill>
              </a:rPr>
              <a:t>деловой модели деятельности личности </a:t>
            </a:r>
            <a:endParaRPr lang="en-US" sz="1400" dirty="0">
              <a:solidFill>
                <a:srgbClr val="26416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314974" y="2986180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FFC000"/>
              </a:gs>
              <a:gs pos="38000">
                <a:schemeClr val="bg1"/>
              </a:gs>
              <a:gs pos="100000">
                <a:srgbClr val="FFC0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4" rIns="71994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5. МИССИЯ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Формулирование </a:t>
            </a:r>
            <a:r>
              <a:rPr lang="ru-RU" sz="1400" dirty="0">
                <a:solidFill>
                  <a:srgbClr val="264161"/>
                </a:solidFill>
              </a:rPr>
              <a:t>предназначения и смысла существования</a:t>
            </a:r>
            <a:endParaRPr lang="en-US" sz="1400" dirty="0">
              <a:solidFill>
                <a:srgbClr val="26416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865338" y="5037835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FF3399"/>
              </a:gs>
              <a:gs pos="38000">
                <a:schemeClr val="bg1"/>
              </a:gs>
              <a:gs pos="100000">
                <a:srgbClr val="FF3399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6. ФУНКЦИОНАЛ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Функции личности, необходимые для реализации миссии</a:t>
            </a:r>
            <a:endParaRPr lang="en-US" sz="1400" dirty="0">
              <a:solidFill>
                <a:srgbClr val="26416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18" idx="1"/>
            <a:endCxn id="7" idx="0"/>
          </p:cNvCxnSpPr>
          <p:nvPr/>
        </p:nvCxnSpPr>
        <p:spPr>
          <a:xfrm flipH="1">
            <a:off x="4362370" y="4174075"/>
            <a:ext cx="170768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0" idx="1"/>
            <a:endCxn id="9" idx="0"/>
          </p:cNvCxnSpPr>
          <p:nvPr/>
        </p:nvCxnSpPr>
        <p:spPr>
          <a:xfrm flipH="1">
            <a:off x="7561567" y="4174075"/>
            <a:ext cx="49436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2"/>
            <a:endCxn id="19" idx="3"/>
          </p:cNvCxnSpPr>
          <p:nvPr/>
        </p:nvCxnSpPr>
        <p:spPr>
          <a:xfrm flipH="1">
            <a:off x="5825207" y="4863530"/>
            <a:ext cx="136761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2"/>
            <a:endCxn id="21" idx="3"/>
          </p:cNvCxnSpPr>
          <p:nvPr/>
        </p:nvCxnSpPr>
        <p:spPr>
          <a:xfrm>
            <a:off x="9161167" y="4863530"/>
            <a:ext cx="200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9392839" y="2986180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6382E0"/>
              </a:gs>
              <a:gs pos="38000">
                <a:schemeClr val="bg1"/>
              </a:gs>
              <a:gs pos="100000">
                <a:srgbClr val="6382E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4" rIns="71994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7. ВИДЕНИЕ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Формулирование </a:t>
            </a:r>
            <a:r>
              <a:rPr lang="ru-RU" sz="1400" dirty="0">
                <a:solidFill>
                  <a:srgbClr val="264161"/>
                </a:solidFill>
              </a:rPr>
              <a:t>вашего будущего </a:t>
            </a:r>
            <a:r>
              <a:rPr lang="ru-RU" sz="1400" dirty="0">
                <a:solidFill>
                  <a:srgbClr val="264161"/>
                </a:solidFill>
              </a:rPr>
              <a:t>состояния </a:t>
            </a:r>
            <a:endParaRPr lang="ru-RU" sz="1400" dirty="0">
              <a:solidFill>
                <a:srgbClr val="264161"/>
              </a:solidFill>
            </a:endParaRP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(</a:t>
            </a:r>
            <a:r>
              <a:rPr lang="ru-RU" sz="1400" dirty="0">
                <a:solidFill>
                  <a:srgbClr val="264161"/>
                </a:solidFill>
              </a:rPr>
              <a:t>через </a:t>
            </a:r>
            <a:r>
              <a:rPr lang="ru-RU" sz="1400" dirty="0">
                <a:solidFill>
                  <a:srgbClr val="264161"/>
                </a:solidFill>
              </a:rPr>
              <a:t>5-25 и более </a:t>
            </a:r>
            <a:r>
              <a:rPr lang="ru-RU" sz="1400" dirty="0">
                <a:solidFill>
                  <a:srgbClr val="264161"/>
                </a:solidFill>
              </a:rPr>
              <a:t>лет)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1201498" y="5037835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C00000"/>
              </a:gs>
              <a:gs pos="38000">
                <a:schemeClr val="bg1"/>
              </a:gs>
              <a:gs pos="100000">
                <a:srgbClr val="C000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8. КАРТА ЦЕЛЕЙ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Разработка логики достижения видения и создание карты </a:t>
            </a:r>
            <a:r>
              <a:rPr lang="ru-RU" sz="1400" dirty="0">
                <a:solidFill>
                  <a:srgbClr val="264161"/>
                </a:solidFill>
              </a:rPr>
              <a:t>стратегических целей</a:t>
            </a:r>
            <a:endParaRPr lang="ru-RU" sz="1400" dirty="0">
              <a:solidFill>
                <a:srgbClr val="26416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26" idx="1"/>
            <a:endCxn id="11" idx="0"/>
          </p:cNvCxnSpPr>
          <p:nvPr/>
        </p:nvCxnSpPr>
        <p:spPr>
          <a:xfrm>
            <a:off x="10688866" y="4174075"/>
            <a:ext cx="71900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2"/>
            <a:endCxn id="27" idx="3"/>
          </p:cNvCxnSpPr>
          <p:nvPr/>
        </p:nvCxnSpPr>
        <p:spPr>
          <a:xfrm>
            <a:off x="12360363" y="4863530"/>
            <a:ext cx="137163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12470704" y="2986180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BD71C7"/>
              </a:gs>
              <a:gs pos="38000">
                <a:schemeClr val="bg1"/>
              </a:gs>
              <a:gs pos="100000">
                <a:srgbClr val="BD71C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4" rIns="71994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9. ПРОЕКТЫ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Разработка состава и сроков </a:t>
            </a:r>
            <a:r>
              <a:rPr lang="ru-RU" sz="1400" dirty="0">
                <a:solidFill>
                  <a:srgbClr val="264161"/>
                </a:solidFill>
              </a:rPr>
              <a:t>персональных проектов по </a:t>
            </a:r>
            <a:r>
              <a:rPr lang="ru-RU" sz="1400" dirty="0">
                <a:solidFill>
                  <a:srgbClr val="264161"/>
                </a:solidFill>
              </a:rPr>
              <a:t>достижению целей</a:t>
            </a:r>
          </a:p>
        </p:txBody>
      </p:sp>
      <p:cxnSp>
        <p:nvCxnSpPr>
          <p:cNvPr id="31" name="Прямая соединительная линия 30"/>
          <p:cNvCxnSpPr>
            <a:stCxn id="30" idx="1"/>
            <a:endCxn id="13" idx="0"/>
          </p:cNvCxnSpPr>
          <p:nvPr/>
        </p:nvCxnSpPr>
        <p:spPr>
          <a:xfrm>
            <a:off x="13766731" y="4174075"/>
            <a:ext cx="193232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4792891" y="4348379"/>
            <a:ext cx="1511864" cy="5151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4537659" y="5037835"/>
            <a:ext cx="2592056" cy="1187894"/>
          </a:xfrm>
          <a:prstGeom prst="round2DiagRect">
            <a:avLst/>
          </a:prstGeom>
          <a:gradFill flip="none" rotWithShape="1">
            <a:gsLst>
              <a:gs pos="0">
                <a:srgbClr val="00B0F0"/>
              </a:gs>
              <a:gs pos="38000">
                <a:schemeClr val="bg1"/>
              </a:gs>
              <a:gs pos="100000">
                <a:srgbClr val="00B0F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lvl="0" algn="ctr"/>
            <a:r>
              <a:rPr lang="ru-RU" sz="1800" b="1" dirty="0">
                <a:solidFill>
                  <a:srgbClr val="264161"/>
                </a:solidFill>
              </a:rPr>
              <a:t>10. РЕСУРСЫ</a:t>
            </a:r>
          </a:p>
          <a:p>
            <a:pPr lvl="0" algn="ctr"/>
            <a:r>
              <a:rPr lang="ru-RU" sz="1400" dirty="0">
                <a:solidFill>
                  <a:srgbClr val="264161"/>
                </a:solidFill>
              </a:rPr>
              <a:t>Планирование </a:t>
            </a:r>
            <a:r>
              <a:rPr lang="ru-RU" sz="1400" dirty="0">
                <a:solidFill>
                  <a:srgbClr val="264161"/>
                </a:solidFill>
              </a:rPr>
              <a:t>и оптимизация ресурсов, необходимых </a:t>
            </a:r>
            <a:r>
              <a:rPr lang="ru-RU" sz="1400" dirty="0">
                <a:solidFill>
                  <a:srgbClr val="264161"/>
                </a:solidFill>
              </a:rPr>
              <a:t>для </a:t>
            </a:r>
            <a:r>
              <a:rPr lang="ru-RU" sz="1400" dirty="0">
                <a:solidFill>
                  <a:srgbClr val="264161"/>
                </a:solidFill>
              </a:rPr>
              <a:t>реализации проектов</a:t>
            </a:r>
            <a:endParaRPr lang="ru-RU" sz="1400" dirty="0">
              <a:solidFill>
                <a:srgbClr val="26416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32" idx="2"/>
            <a:endCxn id="33" idx="3"/>
          </p:cNvCxnSpPr>
          <p:nvPr/>
        </p:nvCxnSpPr>
        <p:spPr>
          <a:xfrm>
            <a:off x="15548824" y="4863530"/>
            <a:ext cx="284864" cy="1743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381498" y="4348377"/>
            <a:ext cx="1511864" cy="515151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5548570" y="2986180"/>
            <a:ext cx="2592000" cy="1187891"/>
          </a:xfrm>
          <a:prstGeom prst="round2DiagRect">
            <a:avLst/>
          </a:prstGeom>
          <a:gradFill flip="none" rotWithShape="1">
            <a:gsLst>
              <a:gs pos="0">
                <a:srgbClr val="92D050"/>
              </a:gs>
              <a:gs pos="38000">
                <a:srgbClr val="FFFFFF"/>
              </a:gs>
              <a:gs pos="100000">
                <a:srgbClr val="92D050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rgbClr val="FFFFFF">
                <a:lumMod val="50000"/>
                <a:alpha val="40000"/>
              </a:srgbClr>
            </a:outerShdw>
          </a:effectLst>
        </p:spPr>
        <p:txBody>
          <a:bodyPr wrap="squar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0" dirty="0">
                <a:solidFill>
                  <a:srgbClr val="264161"/>
                </a:solidFill>
                <a:cs typeface="Arial"/>
              </a:rPr>
              <a:t>11</a:t>
            </a:r>
            <a:r>
              <a:rPr lang="ru-RU" sz="1800" b="1" kern="0" dirty="0">
                <a:solidFill>
                  <a:srgbClr val="264161"/>
                </a:solidFill>
                <a:cs typeface="Arial"/>
              </a:rPr>
              <a:t>. СИНХРОНИЗАЦИЯ</a:t>
            </a:r>
            <a:endParaRPr lang="ru-RU" sz="1400" b="1" kern="0" dirty="0">
              <a:solidFill>
                <a:srgbClr val="264161"/>
              </a:solidFill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B6487"/>
                </a:solidFill>
                <a:latin typeface="Calibri" panose="020F0502020204030204" pitchFamily="34" charset="0"/>
              </a:rPr>
              <a:t>Согласование </a:t>
            </a:r>
            <a:r>
              <a:rPr lang="ru-RU" sz="1400" dirty="0">
                <a:solidFill>
                  <a:srgbClr val="3B6487"/>
                </a:solidFill>
                <a:latin typeface="Calibri" panose="020F0502020204030204" pitchFamily="34" charset="0"/>
              </a:rPr>
              <a:t>личной стратегии с заинтересованными лицами и организациями</a:t>
            </a:r>
            <a:endParaRPr lang="ru-RU" sz="1400" kern="0" dirty="0">
              <a:solidFill>
                <a:srgbClr val="264161"/>
              </a:solidFill>
              <a:cs typeface="Arial"/>
            </a:endParaRPr>
          </a:p>
        </p:txBody>
      </p:sp>
      <p:cxnSp>
        <p:nvCxnSpPr>
          <p:cNvPr id="37" name="Прямая соединительная линия 36"/>
          <p:cNvCxnSpPr>
            <a:stCxn id="36" idx="1"/>
            <a:endCxn id="35" idx="0"/>
          </p:cNvCxnSpPr>
          <p:nvPr/>
        </p:nvCxnSpPr>
        <p:spPr>
          <a:xfrm>
            <a:off x="16844570" y="4174070"/>
            <a:ext cx="292859" cy="174308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ysDash"/>
          </a:ln>
          <a:effectLst/>
        </p:spPr>
      </p:cxn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93019" y="7789877"/>
            <a:ext cx="11808000" cy="1763129"/>
          </a:xfrm>
          <a:prstGeom prst="rect">
            <a:avLst/>
          </a:prstGeom>
          <a:noFill/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103889" rIns="72000" bIns="103889">
            <a:noAutofit/>
          </a:bodyPr>
          <a:lstStyle/>
          <a:p>
            <a:pPr defTabSz="3116931">
              <a:spcBef>
                <a:spcPts val="900"/>
              </a:spcBef>
            </a:pP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PEST</a:t>
            </a:r>
            <a:r>
              <a:rPr lang="en-US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LE</a:t>
            </a:r>
            <a:r>
              <a:rPr lang="ru-RU" sz="1800" b="1" dirty="0">
                <a:solidFill>
                  <a:srgbClr val="3B6487"/>
                </a:solidFill>
                <a:latin typeface="Calibri" panose="020F0502020204030204" pitchFamily="34" charset="0"/>
              </a:rPr>
              <a:t>-анализ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(</a:t>
            </a:r>
            <a:r>
              <a:rPr lang="ru-RU" sz="1800" dirty="0" err="1">
                <a:solidFill>
                  <a:srgbClr val="3B6487"/>
                </a:solidFill>
                <a:latin typeface="Calibri" panose="020F0502020204030204" pitchFamily="34" charset="0"/>
              </a:rPr>
              <a:t>макроанализ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) – это инструмент анализа состояния внешней среды и степени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её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влияния на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ваше ближайшее и отдалённое будущее</a:t>
            </a:r>
            <a:endParaRPr lang="ru-RU" sz="1800" dirty="0">
              <a:solidFill>
                <a:srgbClr val="3B6487"/>
              </a:solidFill>
              <a:latin typeface="Calibri" panose="020F0502020204030204" pitchFamily="34" charset="0"/>
            </a:endParaRPr>
          </a:p>
          <a:p>
            <a:pPr defTabSz="3116931">
              <a:spcBef>
                <a:spcPts val="900"/>
              </a:spcBef>
            </a:pP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Анализу подлежат такие факторы, как политика, экономика, демография,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производственные и сервисные технологии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, законодательство, международные отношения,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геополитика, экология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рынки </a:t>
            </a:r>
            <a:r>
              <a:rPr lang="ru-RU" sz="1800" dirty="0">
                <a:solidFill>
                  <a:srgbClr val="3B6487"/>
                </a:solidFill>
                <a:latin typeface="Calibri" panose="020F0502020204030204" pitchFamily="34" charset="0"/>
              </a:rPr>
              <a:t>и т.д.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193019" y="7449257"/>
            <a:ext cx="11808000" cy="349702"/>
          </a:xfrm>
          <a:prstGeom prst="rect">
            <a:avLst/>
          </a:prstGeom>
          <a:solidFill>
            <a:srgbClr val="6690C2"/>
          </a:solidFill>
          <a:ln w="3175" algn="ctr">
            <a:solidFill>
              <a:srgbClr val="6690C2"/>
            </a:solidFill>
            <a:miter lim="800000"/>
            <a:headEnd/>
            <a:tailEnd/>
          </a:ln>
        </p:spPr>
        <p:txBody>
          <a:bodyPr wrap="square" lIns="207776" tIns="36000" rIns="207776" bIns="36000">
            <a:spAutoFit/>
          </a:bodyPr>
          <a:lstStyle/>
          <a:p>
            <a:pPr defTabSz="2078058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ОПРЕДЕЛЕНИЕ И НАЗНАЧЕНИЕ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644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775846">
            <a:off x="2379229" y="927392"/>
            <a:ext cx="13783547" cy="5499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 dirty="0"/>
          </a:p>
        </p:txBody>
      </p:sp>
      <p:sp>
        <p:nvSpPr>
          <p:cNvPr id="5" name="Овал 4"/>
          <p:cNvSpPr/>
          <p:nvPr/>
        </p:nvSpPr>
        <p:spPr>
          <a:xfrm rot="201865">
            <a:off x="2916700" y="780494"/>
            <a:ext cx="9002867" cy="42727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sp>
        <p:nvSpPr>
          <p:cNvPr id="6" name="Овал 5"/>
          <p:cNvSpPr/>
          <p:nvPr/>
        </p:nvSpPr>
        <p:spPr>
          <a:xfrm rot="661062">
            <a:off x="6175510" y="1626633"/>
            <a:ext cx="5479781" cy="20981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44700" y="5313708"/>
            <a:ext cx="11096712" cy="2801592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65289" y="4436546"/>
            <a:ext cx="330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Стратегия А</a:t>
            </a:r>
            <a:endParaRPr lang="ru-RU" sz="4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044700" y="7230194"/>
            <a:ext cx="754382" cy="885110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99083" y="7230194"/>
            <a:ext cx="1538139" cy="1348571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37222" y="7701023"/>
            <a:ext cx="1334531" cy="877742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504936" y="5784537"/>
            <a:ext cx="166818" cy="1888212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504936" y="5389626"/>
            <a:ext cx="1260389" cy="394911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025517" y="3896325"/>
            <a:ext cx="739809" cy="1493298"/>
          </a:xfrm>
          <a:prstGeom prst="straightConnector1">
            <a:avLst/>
          </a:prstGeom>
          <a:ln w="635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025517" y="2916855"/>
            <a:ext cx="1494189" cy="979467"/>
          </a:xfrm>
          <a:prstGeom prst="straightConnector1">
            <a:avLst/>
          </a:prstGeom>
          <a:ln w="63500">
            <a:solidFill>
              <a:schemeClr val="accent5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62774" y="1924514"/>
            <a:ext cx="3277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Стратегия </a:t>
            </a:r>
            <a:r>
              <a:rPr lang="ru-RU" sz="4800" b="1" dirty="0" smtClean="0"/>
              <a:t>Б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81247" y="6466647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76964" y="5145122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3910" y="5404313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6904" y="7598867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32383" y="8683215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6622" y="2994990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Спринт 6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9298166" y="7423913"/>
            <a:ext cx="1859981" cy="0"/>
          </a:xfrm>
          <a:prstGeom prst="straightConnector1">
            <a:avLst/>
          </a:prstGeom>
          <a:ln w="63500">
            <a:solidFill>
              <a:schemeClr val="accent5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9298166" y="7989873"/>
            <a:ext cx="1859981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9170672" y="8382946"/>
            <a:ext cx="1987476" cy="3158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sp>
        <p:nvSpPr>
          <p:cNvPr id="48" name="Овал 47"/>
          <p:cNvSpPr/>
          <p:nvPr/>
        </p:nvSpPr>
        <p:spPr>
          <a:xfrm>
            <a:off x="9170672" y="8973808"/>
            <a:ext cx="1987476" cy="3158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sp>
        <p:nvSpPr>
          <p:cNvPr id="49" name="Овал 48"/>
          <p:cNvSpPr/>
          <p:nvPr/>
        </p:nvSpPr>
        <p:spPr>
          <a:xfrm>
            <a:off x="9170672" y="9560860"/>
            <a:ext cx="1987476" cy="315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sp>
        <p:nvSpPr>
          <p:cNvPr id="50" name="TextBox 49"/>
          <p:cNvSpPr txBox="1"/>
          <p:nvPr/>
        </p:nvSpPr>
        <p:spPr>
          <a:xfrm>
            <a:off x="11498243" y="7100858"/>
            <a:ext cx="5439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Разработка </a:t>
            </a:r>
            <a:r>
              <a:rPr lang="ru-RU" sz="3000" dirty="0" smtClean="0"/>
              <a:t>стратегии по </a:t>
            </a:r>
            <a:r>
              <a:rPr lang="en-US" sz="3000" dirty="0"/>
              <a:t>SCRUM</a:t>
            </a:r>
            <a:endParaRPr lang="ru-RU" sz="30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98243" y="7669623"/>
            <a:ext cx="61536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Традиционная разработка </a:t>
            </a:r>
            <a:r>
              <a:rPr lang="ru-RU" sz="3000" dirty="0" smtClean="0"/>
              <a:t>стратегии</a:t>
            </a:r>
            <a:endParaRPr lang="ru-RU" sz="30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98243" y="8238389"/>
            <a:ext cx="28532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Наши ожидания</a:t>
            </a:r>
            <a:endParaRPr lang="ru-RU" sz="30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98243" y="8807154"/>
            <a:ext cx="3307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Допустимо для </a:t>
            </a:r>
            <a:r>
              <a:rPr lang="ru-RU" sz="3000" dirty="0" smtClean="0"/>
              <a:t>нас</a:t>
            </a:r>
            <a:endParaRPr lang="ru-RU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98243" y="9375917"/>
            <a:ext cx="3699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Недопустимо для </a:t>
            </a:r>
            <a:r>
              <a:rPr lang="ru-RU" sz="3000" dirty="0" smtClean="0"/>
              <a:t>нас</a:t>
            </a:r>
            <a:endParaRPr lang="ru-RU" sz="3000" dirty="0"/>
          </a:p>
        </p:txBody>
      </p:sp>
      <p:sp>
        <p:nvSpPr>
          <p:cNvPr id="56" name="TextBox 55"/>
          <p:cNvSpPr txBox="1"/>
          <p:nvPr/>
        </p:nvSpPr>
        <p:spPr>
          <a:xfrm>
            <a:off x="880973" y="8138888"/>
            <a:ext cx="213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039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82880" tIns="0" rIns="182880" bIns="0" rtlCol="0" anchor="b"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ЗАДАНИЕ К УРОКУ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64"/>
          <p:cNvSpPr/>
          <p:nvPr/>
        </p:nvSpPr>
        <p:spPr>
          <a:xfrm>
            <a:off x="3752" y="6489700"/>
            <a:ext cx="16917113" cy="3812991"/>
          </a:xfrm>
          <a:prstGeom prst="snip1Rect">
            <a:avLst>
              <a:gd name="adj" fmla="val 15401"/>
            </a:avLst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8" name="TextBox 25"/>
          <p:cNvSpPr txBox="1"/>
          <p:nvPr/>
        </p:nvSpPr>
        <p:spPr>
          <a:xfrm>
            <a:off x="646484" y="6783973"/>
            <a:ext cx="14833377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Личная стратегия — логически обоснованное и сбалансированное во времени и ресурсам описание целевого состояния человека и совокупности способов его достижения с указанием состава, последовательности действий и необходимых для их реализации материальных и нематериальных ресурсов (2018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10" name="Group 68"/>
          <p:cNvGrpSpPr/>
          <p:nvPr/>
        </p:nvGrpSpPr>
        <p:grpSpPr>
          <a:xfrm>
            <a:off x="15781088" y="9034056"/>
            <a:ext cx="683009" cy="679236"/>
            <a:chOff x="7018338" y="4656138"/>
            <a:chExt cx="287337" cy="285750"/>
          </a:xfrm>
          <a:solidFill>
            <a:schemeClr val="bg1"/>
          </a:solidFill>
          <a:effectLst/>
        </p:grpSpPr>
        <p:sp>
          <p:nvSpPr>
            <p:cNvPr id="11" name="Freeform 4604"/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2" name="Freeform 4605"/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3" name="Freeform 4606"/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4" name="Rectangle 4607"/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51" y="1412800"/>
            <a:ext cx="17066147" cy="495237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Сопоставить методологию со </a:t>
            </a:r>
            <a:r>
              <a:rPr lang="ru-RU" dirty="0"/>
              <a:t>стоящей перед вами задачей </a:t>
            </a:r>
            <a:r>
              <a:rPr lang="ru-RU" dirty="0" smtClean="0"/>
              <a:t>и определить состав спринтов </a:t>
            </a:r>
            <a:r>
              <a:rPr lang="ru-RU" dirty="0" smtClean="0"/>
              <a:t>разработки вашей стратегии</a:t>
            </a:r>
            <a:r>
              <a:rPr lang="ru-RU" dirty="0" smtClean="0"/>
              <a:t>, и определить, все ли необходимые этапы есть в методологии?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Если необходимы дополнительные этапы, то написать эту информацию в комментарии к этому уроку, мы дадим совет, что необходимо сделать.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Определить лишние этапы в разработке стратегии для вашей конкретной задачи и, если таковые имеются, опубликовать информацию в комментарии к уроку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1119</Words>
  <Application>Microsoft Office PowerPoint</Application>
  <PresentationFormat>Произвольный</PresentationFormat>
  <Paragraphs>120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Wingdings</vt:lpstr>
      <vt:lpstr>Тема Office</vt:lpstr>
      <vt:lpstr>Презентация PowerPoint</vt:lpstr>
      <vt:lpstr>АДАПТАЦИЯ МЕТОДОЛОГИИ STRATEGIUM SPACE SCRUM  К РАЗРАБОТКЕ ЛИЧНЫХ СТРАТЕГИЙ</vt:lpstr>
      <vt:lpstr>ЭТАПЫ (СПРИНТЫ) РАЗРАБОТКИ ЛИЧНОЙ СТРАТЕГИИ  ПО МЕТОДОЛОГИИ STRATEGIUM SPACE SCRUM</vt:lpstr>
      <vt:lpstr>Презентация PowerPoint</vt:lpstr>
      <vt:lpstr>ЗАДАНИЕ К УРОКУ</vt:lpstr>
    </vt:vector>
  </TitlesOfParts>
  <Company>ОАО «Техснабэкспорт» (ТЕНЕКС)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Рыцев Дмитрий Иванович</dc:creator>
  <cp:lastModifiedBy>Рыцев Дмитрий Иванович</cp:lastModifiedBy>
  <cp:revision>49</cp:revision>
  <dcterms:created xsi:type="dcterms:W3CDTF">2017-12-18T13:58:01Z</dcterms:created>
  <dcterms:modified xsi:type="dcterms:W3CDTF">2018-12-24T16:18:36Z</dcterms:modified>
</cp:coreProperties>
</file>